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6" r:id="rId1"/>
    <p:sldMasterId id="2147483707" r:id="rId2"/>
    <p:sldMasterId id="2147483708" r:id="rId3"/>
    <p:sldMasterId id="2147483709" r:id="rId4"/>
    <p:sldMasterId id="2147483710" r:id="rId5"/>
  </p:sldMasterIdLst>
  <p:notesMasterIdLst>
    <p:notesMasterId r:id="rId1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9144000" cy="5143500" type="screen16x9"/>
  <p:notesSz cx="6858000" cy="9144000"/>
  <p:embeddedFontLst>
    <p:embeddedFont>
      <p:font typeface="Avenir" panose="02000503020000020003" pitchFamily="2" charset="0"/>
      <p:regular r:id="rId18"/>
      <p:italic r:id="rId19"/>
    </p:embeddedFont>
    <p:embeddedFont>
      <p:font typeface="Average" pitchFamily="2" charset="77"/>
      <p:regular r:id="rId20"/>
    </p:embeddedFont>
    <p:embeddedFont>
      <p:font typeface="Georgia" panose="02040502050405020303" pitchFamily="18" charset="0"/>
      <p:regular r:id="rId21"/>
      <p:bold r:id="rId22"/>
      <p:italic r:id="rId23"/>
      <p:boldItalic r:id="rId24"/>
    </p:embeddedFont>
    <p:embeddedFont>
      <p:font typeface="Lato" panose="020F0502020204030203" pitchFamily="34" charset="0"/>
      <p:regular r:id="rId25"/>
      <p:bold r:id="rId26"/>
      <p:italic r:id="rId27"/>
      <p:boldItalic r:id="rId28"/>
    </p:embeddedFont>
    <p:embeddedFont>
      <p:font typeface="Open Sans" panose="020B0606030504020204" pitchFamily="34" charset="0"/>
      <p:regular r:id="rId29"/>
      <p:bold r:id="rId30"/>
      <p:italic r:id="rId31"/>
      <p:boldItalic r:id="rId32"/>
    </p:embeddedFont>
    <p:embeddedFont>
      <p:font typeface="Open Sans Light" panose="020B0306030504020204" pitchFamily="34" charset="0"/>
      <p:regular r:id="rId33"/>
      <p:italic r:id="rId34"/>
    </p:embeddedFont>
    <p:embeddedFont>
      <p:font typeface="Poppins" pitchFamily="2" charset="77"/>
      <p:regular r:id="rId35"/>
      <p:bold r:id="rId36"/>
      <p:italic r:id="rId37"/>
      <p:boldItalic r:id="rId38"/>
    </p:embeddedFont>
    <p:embeddedFont>
      <p:font typeface="Roboto" panose="02000000000000000000" pitchFamily="2" charset="0"/>
      <p:regular r:id="rId39"/>
      <p:bold r:id="rId40"/>
      <p:italic r:id="rId41"/>
      <p:boldItalic r:id="rId42"/>
    </p:embeddedFont>
    <p:embeddedFont>
      <p:font typeface="Roboto Light" panose="02000000000000000000" pitchFamily="2" charset="0"/>
      <p:regular r:id="rId43"/>
      <p:italic r:id="rId44"/>
    </p:embeddedFont>
    <p:embeddedFont>
      <p:font typeface="Telex" pitchFamily="2" charset="77"/>
      <p:regular r:id="rId45"/>
    </p:embeddedFont>
    <p:embeddedFont>
      <p:font typeface="Work Sans Medium" pitchFamily="2" charset="77"/>
      <p:regular r:id="rId46"/>
      <p: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0"/>
  </p:normalViewPr>
  <p:slideViewPr>
    <p:cSldViewPr snapToGrid="0">
      <p:cViewPr varScale="1">
        <p:scale>
          <a:sx n="158" d="100"/>
          <a:sy n="158" d="100"/>
        </p:scale>
        <p:origin x="5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47" Type="http://schemas.openxmlformats.org/officeDocument/2006/relationships/font" Target="fonts/font30.fntdata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font" Target="fonts/font12.fntdata"/><Relationship Id="rId11" Type="http://schemas.openxmlformats.org/officeDocument/2006/relationships/slide" Target="slides/slide6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font" Target="fonts/font28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font" Target="fonts/font2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font" Target="fonts/font26.fntdata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openxmlformats.org/officeDocument/2006/relationships/font" Target="fonts/font29.fntdata"/><Relationship Id="rId20" Type="http://schemas.openxmlformats.org/officeDocument/2006/relationships/font" Target="fonts/font3.fntdata"/><Relationship Id="rId41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chronic-disease/data-research/facts-stats/index.html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598724a5d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f598724a5d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f6359ef6e2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8" name="Google Shape;388;g3f6359ef6e2_0_3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Here’s why JupyterHealth will be a gamechanger. JupyterHealth piggybacks on the proven scale and success of Jupyter to seed a new digital health ecosystem. This new ecosystem has JupyterHealth as the horizontal foundation that provides a </a:t>
            </a:r>
            <a:r>
              <a:rPr lang="en" b="1" dirty="0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scalable backbone </a:t>
            </a:r>
            <a:r>
              <a:rPr lang="en" dirty="0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serving </a:t>
            </a:r>
            <a:r>
              <a:rPr lang="en" b="1" dirty="0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verticals</a:t>
            </a:r>
            <a:r>
              <a:rPr lang="en" dirty="0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 that provide </a:t>
            </a:r>
            <a:r>
              <a:rPr lang="en" b="1" dirty="0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customized, high-impact solutions </a:t>
            </a:r>
            <a:r>
              <a:rPr lang="en" dirty="0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such as</a:t>
            </a:r>
            <a:endParaRPr dirty="0">
              <a:solidFill>
                <a:srgbClr val="0E0E0E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00"/>
              <a:buChar char="•"/>
            </a:pPr>
            <a:r>
              <a:rPr lang="en" dirty="0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For Clinicians and researchers: testing at UCSF Health and Weill Cornell. Can be mix and match because of the common foundation</a:t>
            </a:r>
            <a:endParaRPr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00"/>
              <a:buChar char="•"/>
            </a:pPr>
            <a:r>
              <a:rPr lang="en" dirty="0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For Patients: Columbia</a:t>
            </a:r>
            <a:endParaRPr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00"/>
              <a:buChar char="•"/>
            </a:pPr>
            <a:r>
              <a:rPr lang="en" dirty="0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For Health Systems: </a:t>
            </a:r>
            <a:r>
              <a:rPr lang="en" dirty="0" err="1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Knit.Health</a:t>
            </a:r>
            <a:r>
              <a:rPr lang="en" dirty="0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 company</a:t>
            </a:r>
            <a:endParaRPr dirty="0">
              <a:solidFill>
                <a:srgbClr val="0E0E0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9" name="Google Shape;389;g3f6359ef6e2_0_3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f6359ef6e2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3f6359ef6e2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Patient-directed, patient-aligned, patient-facing, patient-centered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Dean’s Andy in our corner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f60a8f5466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f60a8f5466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Ida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5f022924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f5f0229249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Patient-directed, patient-aligned, patient-facing, patient-centered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Dean’s Andy in our corner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f598724a5d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f598724a5d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6359ef6e2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g3f6359ef6e2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en" sz="1200" dirty="0">
                <a:solidFill>
                  <a:srgbClr val="3C4245"/>
                </a:solidFill>
              </a:rPr>
              <a:t>These chronic diseases account for 90% of the $5 trillion in annual healthcare costs in the US. </a:t>
            </a:r>
            <a:r>
              <a:rPr lang="en" sz="1200" dirty="0">
                <a:solidFill>
                  <a:schemeClr val="dk1"/>
                </a:solidFill>
              </a:rPr>
              <a:t>Most of these costs are incurred in community and hospital clinics, emergency rooms, and hospitals. In other words, in the healthcare system.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https://www.cdc.gov/chronic-disease/data-research/facts-stats/index.html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6359ef6e2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g3f6359ef6e2_0_146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Rule-of-halves style cascade, built from figures specified by the user: ~50% of Americans have hypertension (rounds NHANES 47.7%, Aug 2021-Aug 2023, NCHS Data Brief 511); 40% of that group unaware (consistent with CDC awareness rate of 59.2% aware / 40.8% unaware); of the 60% who are aware, 35% report control — this 35% figure is a derived approximation (20.7% controlled among all hypertensives / 59.2% aware), not a directly published CDC statistic. Bar segment sizes, top to bottom: No HTN 50%, Unaware 20%, Aware-not-controlled 19.5%, Controlled 10.5% (sums to 100%). The 'no HTN' and 'aware-not-controlled' segments were left unlabeled on the slide since the user only specified the three quoted labels — colored only, per spec.</a:t>
            </a:r>
            <a:endParaRPr dirty="0"/>
          </a:p>
        </p:txBody>
      </p:sp>
      <p:sp>
        <p:nvSpPr>
          <p:cNvPr id="333" name="Google Shape;333;g3f6359ef6e2_0_146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f6359ef6e2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1500000" cy="15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5" name="Google Shape;355;g3f6359ef6e2_0_8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20001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875" tIns="27925" rIns="55875" bIns="27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trust in digital &gt; cuff speaks to the fact that </a:t>
            </a:r>
            <a:r>
              <a:rPr lang="en" sz="1050" dirty="0" err="1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carex</a:t>
            </a: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 was more reliable initially than cuff (less variance </a:t>
            </a:r>
            <a:r>
              <a:rPr lang="en" sz="1050" dirty="0" err="1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etc</a:t>
            </a: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g3f6359ef6e2_0_8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0001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875" tIns="27925" rIns="55875" bIns="27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f618ebf3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f618ebf36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f6359ef6e2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6" name="Google Shape;376;g3f6359ef6e2_0_27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You may have heard of Jupyter (Jupyter Notebooks? </a:t>
            </a:r>
            <a:r>
              <a:rPr lang="en" dirty="0" err="1"/>
              <a:t>JupyterLab</a:t>
            </a:r>
            <a:r>
              <a:rPr lang="en" dirty="0"/>
              <a:t>?) ….one of Nature’s 10 computer codes that transformed science…</a:t>
            </a:r>
            <a:r>
              <a:rPr lang="en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many millions of users and tens of thousands of organizations use Jupyter on a daily basis.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Jupyter is an indispensable scientific platform for entire scientific disciplines: climate and earth sciences, astronomy, and astrophysics.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 dirty="0"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b="1" dirty="0">
                <a:highlight>
                  <a:srgbClr val="FFFF00"/>
                </a:highlight>
              </a:rPr>
              <a:t>https://</a:t>
            </a:r>
            <a:r>
              <a:rPr lang="en" b="1" dirty="0" err="1">
                <a:highlight>
                  <a:srgbClr val="FFFF00"/>
                </a:highlight>
              </a:rPr>
              <a:t>advance.sagepub.com</a:t>
            </a:r>
            <a:r>
              <a:rPr lang="en" b="1" dirty="0">
                <a:highlight>
                  <a:srgbClr val="FFFF00"/>
                </a:highlight>
              </a:rPr>
              <a:t>/</a:t>
            </a:r>
            <a:r>
              <a:rPr lang="en" b="1" dirty="0" err="1">
                <a:highlight>
                  <a:srgbClr val="FFFF00"/>
                </a:highlight>
              </a:rPr>
              <a:t>doi</a:t>
            </a:r>
            <a:r>
              <a:rPr lang="en" b="1" dirty="0">
                <a:highlight>
                  <a:srgbClr val="FFFF00"/>
                </a:highlight>
              </a:rPr>
              <a:t>/full/10.22541/au.161298309.98344404/v3?utm_source=</a:t>
            </a:r>
            <a:r>
              <a:rPr lang="en" b="1" dirty="0" err="1">
                <a:highlight>
                  <a:srgbClr val="FFFF00"/>
                </a:highlight>
              </a:rPr>
              <a:t>chatgpt.com</a:t>
            </a:r>
            <a:endParaRPr b="1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">
  <p:cSld name="WHITE">
    <p:bg>
      <p:bgPr>
        <a:solidFill>
          <a:srgbClr val="FFFFFF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>
  <p:cSld name="MASTER">
    <p:bg>
      <p:bgPr>
        <a:solidFill>
          <a:srgbClr val="FFFFF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/>
          <p:nvPr/>
        </p:nvSpPr>
        <p:spPr>
          <a:xfrm>
            <a:off x="0" y="0"/>
            <a:ext cx="9143700" cy="51435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FFFFFF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6"/>
          <p:cNvSpPr txBox="1">
            <a:spLocks noGrp="1"/>
          </p:cNvSpPr>
          <p:nvPr>
            <p:ph type="sldNum" idx="12"/>
          </p:nvPr>
        </p:nvSpPr>
        <p:spPr>
          <a:xfrm>
            <a:off x="8332470" y="4882896"/>
            <a:ext cx="600000" cy="2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400"/>
            </a:lvl1pPr>
            <a:lvl2pPr lvl="1">
              <a:buNone/>
              <a:defRPr sz="1400"/>
            </a:lvl2pPr>
            <a:lvl3pPr lvl="2">
              <a:buNone/>
              <a:defRPr sz="1400"/>
            </a:lvl3pPr>
            <a:lvl4pPr lvl="3">
              <a:buNone/>
              <a:defRPr sz="1400"/>
            </a:lvl4pPr>
            <a:lvl5pPr lvl="4">
              <a:buNone/>
              <a:defRPr sz="1400"/>
            </a:lvl5pPr>
            <a:lvl6pPr lvl="5">
              <a:buNone/>
              <a:defRPr sz="1400"/>
            </a:lvl6pPr>
            <a:lvl7pPr lvl="6">
              <a:buNone/>
              <a:defRPr sz="1400"/>
            </a:lvl7pPr>
            <a:lvl8pPr lvl="7">
              <a:buNone/>
              <a:defRPr sz="1400"/>
            </a:lvl8pPr>
            <a:lvl9pPr lvl="8">
              <a:buNone/>
              <a:defRPr sz="14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Top 1">
  <p:cSld name="Title - Top 1">
    <p:bg>
      <p:bgPr>
        <a:noFill/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357188" y="116999"/>
            <a:ext cx="84297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 sz="1100"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4491037" y="4881563"/>
            <a:ext cx="157500" cy="1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0"/>
          <p:cNvSpPr txBox="1">
            <a:spLocks noGrp="1"/>
          </p:cNvSpPr>
          <p:nvPr>
            <p:ph type="title"/>
          </p:nvPr>
        </p:nvSpPr>
        <p:spPr>
          <a:xfrm>
            <a:off x="462337" y="273844"/>
            <a:ext cx="82221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body" idx="1"/>
          </p:nvPr>
        </p:nvSpPr>
        <p:spPr>
          <a:xfrm>
            <a:off x="462337" y="863029"/>
            <a:ext cx="8222100" cy="3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 sz="1100"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 sz="1100"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 sz="1100"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 sz="1100"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 sz="11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100"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100"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100"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100"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dt" idx="10"/>
          </p:nvPr>
        </p:nvSpPr>
        <p:spPr>
          <a:xfrm>
            <a:off x="462337" y="4767263"/>
            <a:ext cx="2223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sldNum" idx="12"/>
          </p:nvPr>
        </p:nvSpPr>
        <p:spPr>
          <a:xfrm>
            <a:off x="6457949" y="4767263"/>
            <a:ext cx="2223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2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body" idx="1"/>
          </p:nvPr>
        </p:nvSpPr>
        <p:spPr>
          <a:xfrm>
            <a:off x="685800" y="1217425"/>
            <a:ext cx="7772400" cy="3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">
  <p:cSld name="WHITE">
    <p:bg>
      <p:bgPr>
        <a:solidFill>
          <a:srgbClr val="FFFFFF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>
  <p:cSld name="MASTER">
    <p:bg>
      <p:bgPr>
        <a:solidFill>
          <a:srgbClr val="FFFFFF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6"/>
          <p:cNvSpPr/>
          <p:nvPr/>
        </p:nvSpPr>
        <p:spPr>
          <a:xfrm>
            <a:off x="0" y="0"/>
            <a:ext cx="9143700" cy="5143500"/>
          </a:xfrm>
          <a:prstGeom prst="rect">
            <a:avLst/>
          </a:prstGeom>
          <a:solidFill>
            <a:srgbClr val="FFFFFF"/>
          </a:solidFill>
          <a:ln w="6350" cap="flat" cmpd="sng">
            <a:solidFill>
              <a:srgbClr val="FFFFFF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26"/>
          <p:cNvSpPr txBox="1">
            <a:spLocks noGrp="1"/>
          </p:cNvSpPr>
          <p:nvPr>
            <p:ph type="sldNum" idx="12"/>
          </p:nvPr>
        </p:nvSpPr>
        <p:spPr>
          <a:xfrm>
            <a:off x="8332470" y="4882896"/>
            <a:ext cx="600000" cy="2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buNone/>
              <a:defRPr sz="600" b="0">
                <a:solidFill>
                  <a:srgbClr val="9AA4B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400"/>
            </a:lvl1pPr>
            <a:lvl2pPr lvl="1">
              <a:buNone/>
              <a:defRPr sz="1400"/>
            </a:lvl2pPr>
            <a:lvl3pPr lvl="2">
              <a:buNone/>
              <a:defRPr sz="1400"/>
            </a:lvl3pPr>
            <a:lvl4pPr lvl="3">
              <a:buNone/>
              <a:defRPr sz="1400"/>
            </a:lvl4pPr>
            <a:lvl5pPr lvl="4">
              <a:buNone/>
              <a:defRPr sz="1400"/>
            </a:lvl5pPr>
            <a:lvl6pPr lvl="5">
              <a:buNone/>
              <a:defRPr sz="1400"/>
            </a:lvl6pPr>
            <a:lvl7pPr lvl="6">
              <a:buNone/>
              <a:defRPr sz="1400"/>
            </a:lvl7pPr>
            <a:lvl8pPr lvl="7">
              <a:buNone/>
              <a:defRPr sz="1400"/>
            </a:lvl8pPr>
            <a:lvl9pPr lvl="8">
              <a:buNone/>
              <a:defRPr sz="14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Top 1">
  <p:cSld name="Title - Top 1">
    <p:bg>
      <p:bgPr>
        <a:noFill/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9"/>
          <p:cNvSpPr txBox="1">
            <a:spLocks noGrp="1"/>
          </p:cNvSpPr>
          <p:nvPr>
            <p:ph type="title"/>
          </p:nvPr>
        </p:nvSpPr>
        <p:spPr>
          <a:xfrm>
            <a:off x="357188" y="116999"/>
            <a:ext cx="84297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 sz="1100"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 sz="1100"/>
            </a:lvl9pPr>
          </a:lstStyle>
          <a:p>
            <a:endParaRPr/>
          </a:p>
        </p:txBody>
      </p:sp>
      <p:sp>
        <p:nvSpPr>
          <p:cNvPr id="89" name="Google Shape;89;p29"/>
          <p:cNvSpPr txBox="1">
            <a:spLocks noGrp="1"/>
          </p:cNvSpPr>
          <p:nvPr>
            <p:ph type="sldNum" idx="12"/>
          </p:nvPr>
        </p:nvSpPr>
        <p:spPr>
          <a:xfrm>
            <a:off x="4491037" y="4881563"/>
            <a:ext cx="157500" cy="1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0"/>
          <p:cNvSpPr txBox="1">
            <a:spLocks noGrp="1"/>
          </p:cNvSpPr>
          <p:nvPr>
            <p:ph type="title"/>
          </p:nvPr>
        </p:nvSpPr>
        <p:spPr>
          <a:xfrm>
            <a:off x="462337" y="273844"/>
            <a:ext cx="82221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92" name="Google Shape;92;p30"/>
          <p:cNvSpPr txBox="1">
            <a:spLocks noGrp="1"/>
          </p:cNvSpPr>
          <p:nvPr>
            <p:ph type="body" idx="1"/>
          </p:nvPr>
        </p:nvSpPr>
        <p:spPr>
          <a:xfrm>
            <a:off x="462337" y="863029"/>
            <a:ext cx="8222100" cy="3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 sz="1100"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 sz="1100"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 sz="1100"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 sz="1100"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 sz="11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100"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100"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100"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100"/>
            </a:lvl9pPr>
          </a:lstStyle>
          <a:p>
            <a:endParaRPr/>
          </a:p>
        </p:txBody>
      </p:sp>
      <p:sp>
        <p:nvSpPr>
          <p:cNvPr id="93" name="Google Shape;93;p30"/>
          <p:cNvSpPr txBox="1">
            <a:spLocks noGrp="1"/>
          </p:cNvSpPr>
          <p:nvPr>
            <p:ph type="dt" idx="10"/>
          </p:nvPr>
        </p:nvSpPr>
        <p:spPr>
          <a:xfrm>
            <a:off x="462337" y="4767263"/>
            <a:ext cx="2223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94" name="Google Shape;94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95" name="Google Shape;95;p30"/>
          <p:cNvSpPr txBox="1">
            <a:spLocks noGrp="1"/>
          </p:cNvSpPr>
          <p:nvPr>
            <p:ph type="sldNum" idx="12"/>
          </p:nvPr>
        </p:nvSpPr>
        <p:spPr>
          <a:xfrm>
            <a:off x="6457949" y="4767263"/>
            <a:ext cx="2223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02" name="Google Shape;102;p32"/>
          <p:cNvSpPr txBox="1">
            <a:spLocks noGrp="1"/>
          </p:cNvSpPr>
          <p:nvPr>
            <p:ph type="body" idx="1"/>
          </p:nvPr>
        </p:nvSpPr>
        <p:spPr>
          <a:xfrm>
            <a:off x="685800" y="1217425"/>
            <a:ext cx="7772400" cy="3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3"/>
          <p:cNvSpPr txBox="1">
            <a:spLocks noGrp="1"/>
          </p:cNvSpPr>
          <p:nvPr>
            <p:ph type="ctrTitle"/>
          </p:nvPr>
        </p:nvSpPr>
        <p:spPr>
          <a:xfrm>
            <a:off x="457200" y="1386750"/>
            <a:ext cx="8229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5" name="Google Shape;105;p33"/>
          <p:cNvSpPr txBox="1">
            <a:spLocks noGrp="1"/>
          </p:cNvSpPr>
          <p:nvPr>
            <p:ph type="subTitle" idx="1"/>
          </p:nvPr>
        </p:nvSpPr>
        <p:spPr>
          <a:xfrm>
            <a:off x="457200" y="3215550"/>
            <a:ext cx="8229600" cy="5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" type="titleOnly">
  <p:cSld name="TITLE_ONL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4"/>
          <p:cNvSpPr txBox="1">
            <a:spLocks noGrp="1"/>
          </p:cNvSpPr>
          <p:nvPr>
            <p:ph type="title"/>
          </p:nvPr>
        </p:nvSpPr>
        <p:spPr>
          <a:xfrm>
            <a:off x="465500" y="591282"/>
            <a:ext cx="82212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grpSp>
        <p:nvGrpSpPr>
          <p:cNvPr id="108" name="Google Shape;108;p34"/>
          <p:cNvGrpSpPr/>
          <p:nvPr/>
        </p:nvGrpSpPr>
        <p:grpSpPr>
          <a:xfrm>
            <a:off x="1283825" y="1256264"/>
            <a:ext cx="6580950" cy="3512782"/>
            <a:chOff x="1283825" y="1092074"/>
            <a:chExt cx="6580950" cy="3693000"/>
          </a:xfrm>
        </p:grpSpPr>
        <p:cxnSp>
          <p:nvCxnSpPr>
            <p:cNvPr id="109" name="Google Shape;109;p34"/>
            <p:cNvCxnSpPr/>
            <p:nvPr/>
          </p:nvCxnSpPr>
          <p:spPr>
            <a:xfrm>
              <a:off x="1283825" y="1092074"/>
              <a:ext cx="0" cy="3693000"/>
            </a:xfrm>
            <a:prstGeom prst="straightConnector1">
              <a:avLst/>
            </a:prstGeom>
            <a:noFill/>
            <a:ln w="715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0" name="Google Shape;110;p34"/>
            <p:cNvCxnSpPr/>
            <p:nvPr/>
          </p:nvCxnSpPr>
          <p:spPr>
            <a:xfrm>
              <a:off x="2108425" y="1092074"/>
              <a:ext cx="0" cy="3693000"/>
            </a:xfrm>
            <a:prstGeom prst="straightConnector1">
              <a:avLst/>
            </a:prstGeom>
            <a:noFill/>
            <a:ln w="715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1" name="Google Shape;111;p34"/>
            <p:cNvCxnSpPr/>
            <p:nvPr/>
          </p:nvCxnSpPr>
          <p:spPr>
            <a:xfrm>
              <a:off x="2929813" y="1092074"/>
              <a:ext cx="0" cy="3693000"/>
            </a:xfrm>
            <a:prstGeom prst="straightConnector1">
              <a:avLst/>
            </a:prstGeom>
            <a:noFill/>
            <a:ln w="715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" name="Google Shape;112;p34"/>
            <p:cNvCxnSpPr/>
            <p:nvPr/>
          </p:nvCxnSpPr>
          <p:spPr>
            <a:xfrm>
              <a:off x="3754413" y="1092074"/>
              <a:ext cx="0" cy="3693000"/>
            </a:xfrm>
            <a:prstGeom prst="straightConnector1">
              <a:avLst/>
            </a:prstGeom>
            <a:noFill/>
            <a:ln w="715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" name="Google Shape;113;p34"/>
            <p:cNvCxnSpPr/>
            <p:nvPr/>
          </p:nvCxnSpPr>
          <p:spPr>
            <a:xfrm>
              <a:off x="4574413" y="1092074"/>
              <a:ext cx="0" cy="3693000"/>
            </a:xfrm>
            <a:prstGeom prst="straightConnector1">
              <a:avLst/>
            </a:prstGeom>
            <a:noFill/>
            <a:ln w="715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" name="Google Shape;114;p34"/>
            <p:cNvCxnSpPr/>
            <p:nvPr/>
          </p:nvCxnSpPr>
          <p:spPr>
            <a:xfrm>
              <a:off x="5399013" y="1092074"/>
              <a:ext cx="0" cy="3693000"/>
            </a:xfrm>
            <a:prstGeom prst="straightConnector1">
              <a:avLst/>
            </a:prstGeom>
            <a:noFill/>
            <a:ln w="715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" name="Google Shape;115;p34"/>
            <p:cNvCxnSpPr/>
            <p:nvPr/>
          </p:nvCxnSpPr>
          <p:spPr>
            <a:xfrm>
              <a:off x="6220400" y="1092074"/>
              <a:ext cx="0" cy="3693000"/>
            </a:xfrm>
            <a:prstGeom prst="straightConnector1">
              <a:avLst/>
            </a:prstGeom>
            <a:noFill/>
            <a:ln w="715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" name="Google Shape;116;p34"/>
            <p:cNvCxnSpPr/>
            <p:nvPr/>
          </p:nvCxnSpPr>
          <p:spPr>
            <a:xfrm>
              <a:off x="7045000" y="1092074"/>
              <a:ext cx="0" cy="3693000"/>
            </a:xfrm>
            <a:prstGeom prst="straightConnector1">
              <a:avLst/>
            </a:prstGeom>
            <a:noFill/>
            <a:ln w="715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7" name="Google Shape;117;p34"/>
            <p:cNvCxnSpPr/>
            <p:nvPr/>
          </p:nvCxnSpPr>
          <p:spPr>
            <a:xfrm>
              <a:off x="7864775" y="1092074"/>
              <a:ext cx="0" cy="3693000"/>
            </a:xfrm>
            <a:prstGeom prst="straightConnector1">
              <a:avLst/>
            </a:prstGeom>
            <a:noFill/>
            <a:ln w="715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18" name="Google Shape;118;p34"/>
          <p:cNvSpPr/>
          <p:nvPr/>
        </p:nvSpPr>
        <p:spPr>
          <a:xfrm>
            <a:off x="465500" y="730197"/>
            <a:ext cx="1638000" cy="338700"/>
          </a:xfrm>
          <a:prstGeom prst="rect">
            <a:avLst/>
          </a:prstGeom>
          <a:solidFill>
            <a:schemeClr val="dk1"/>
          </a:solidFill>
          <a:ln w="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4"/>
          <p:cNvSpPr/>
          <p:nvPr/>
        </p:nvSpPr>
        <p:spPr>
          <a:xfrm>
            <a:off x="463125" y="1068900"/>
            <a:ext cx="824100" cy="239100"/>
          </a:xfrm>
          <a:prstGeom prst="rect">
            <a:avLst/>
          </a:prstGeom>
          <a:solidFill>
            <a:srgbClr val="003262">
              <a:alpha val="50200"/>
            </a:srgbClr>
          </a:solidFill>
          <a:ln w="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4"/>
          <p:cNvSpPr/>
          <p:nvPr/>
        </p:nvSpPr>
        <p:spPr>
          <a:xfrm>
            <a:off x="1284972" y="1068900"/>
            <a:ext cx="824100" cy="239100"/>
          </a:xfrm>
          <a:prstGeom prst="rect">
            <a:avLst/>
          </a:prstGeom>
          <a:solidFill>
            <a:srgbClr val="003262">
              <a:alpha val="50200"/>
            </a:srgbClr>
          </a:solidFill>
          <a:ln w="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34"/>
          <p:cNvSpPr/>
          <p:nvPr/>
        </p:nvSpPr>
        <p:spPr>
          <a:xfrm>
            <a:off x="2108216" y="730197"/>
            <a:ext cx="3285300" cy="338700"/>
          </a:xfrm>
          <a:prstGeom prst="rect">
            <a:avLst/>
          </a:prstGeom>
          <a:solidFill>
            <a:schemeClr val="accent5"/>
          </a:solidFill>
          <a:ln w="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34"/>
          <p:cNvSpPr/>
          <p:nvPr/>
        </p:nvSpPr>
        <p:spPr>
          <a:xfrm>
            <a:off x="2109597" y="1068900"/>
            <a:ext cx="824100" cy="239100"/>
          </a:xfrm>
          <a:prstGeom prst="rect">
            <a:avLst/>
          </a:prstGeom>
          <a:solidFill>
            <a:srgbClr val="178CCB">
              <a:alpha val="56080"/>
            </a:srgbClr>
          </a:solidFill>
          <a:ln w="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34"/>
          <p:cNvSpPr/>
          <p:nvPr/>
        </p:nvSpPr>
        <p:spPr>
          <a:xfrm>
            <a:off x="2931444" y="1068900"/>
            <a:ext cx="824100" cy="239100"/>
          </a:xfrm>
          <a:prstGeom prst="rect">
            <a:avLst/>
          </a:prstGeom>
          <a:solidFill>
            <a:srgbClr val="178CCB">
              <a:alpha val="56080"/>
            </a:srgbClr>
          </a:solidFill>
          <a:ln w="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4"/>
          <p:cNvSpPr/>
          <p:nvPr/>
        </p:nvSpPr>
        <p:spPr>
          <a:xfrm>
            <a:off x="3753291" y="1068900"/>
            <a:ext cx="824100" cy="239100"/>
          </a:xfrm>
          <a:prstGeom prst="rect">
            <a:avLst/>
          </a:prstGeom>
          <a:solidFill>
            <a:srgbClr val="178CCB">
              <a:alpha val="56080"/>
            </a:srgbClr>
          </a:solidFill>
          <a:ln w="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34"/>
          <p:cNvSpPr/>
          <p:nvPr/>
        </p:nvSpPr>
        <p:spPr>
          <a:xfrm>
            <a:off x="4575138" y="1068900"/>
            <a:ext cx="824100" cy="239100"/>
          </a:xfrm>
          <a:prstGeom prst="rect">
            <a:avLst/>
          </a:prstGeom>
          <a:solidFill>
            <a:srgbClr val="178CCB">
              <a:alpha val="56080"/>
            </a:srgbClr>
          </a:solidFill>
          <a:ln w="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34"/>
          <p:cNvSpPr/>
          <p:nvPr/>
        </p:nvSpPr>
        <p:spPr>
          <a:xfrm>
            <a:off x="5395601" y="730197"/>
            <a:ext cx="3285300" cy="338700"/>
          </a:xfrm>
          <a:prstGeom prst="rect">
            <a:avLst/>
          </a:prstGeom>
          <a:solidFill>
            <a:schemeClr val="accent4"/>
          </a:solidFill>
          <a:ln w="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4"/>
          <p:cNvSpPr/>
          <p:nvPr/>
        </p:nvSpPr>
        <p:spPr>
          <a:xfrm>
            <a:off x="5396984" y="1068900"/>
            <a:ext cx="824100" cy="239100"/>
          </a:xfrm>
          <a:prstGeom prst="rect">
            <a:avLst/>
          </a:prstGeom>
          <a:solidFill>
            <a:srgbClr val="00A598">
              <a:alpha val="54120"/>
            </a:srgbClr>
          </a:solidFill>
          <a:ln w="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4"/>
          <p:cNvSpPr/>
          <p:nvPr/>
        </p:nvSpPr>
        <p:spPr>
          <a:xfrm>
            <a:off x="6218831" y="1068900"/>
            <a:ext cx="824100" cy="239100"/>
          </a:xfrm>
          <a:prstGeom prst="rect">
            <a:avLst/>
          </a:prstGeom>
          <a:solidFill>
            <a:srgbClr val="00A598">
              <a:alpha val="54120"/>
            </a:srgbClr>
          </a:solidFill>
          <a:ln w="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4"/>
          <p:cNvSpPr/>
          <p:nvPr/>
        </p:nvSpPr>
        <p:spPr>
          <a:xfrm>
            <a:off x="7040678" y="1068900"/>
            <a:ext cx="824100" cy="239100"/>
          </a:xfrm>
          <a:prstGeom prst="rect">
            <a:avLst/>
          </a:prstGeom>
          <a:solidFill>
            <a:srgbClr val="00A598">
              <a:alpha val="54120"/>
            </a:srgbClr>
          </a:solidFill>
          <a:ln w="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4"/>
          <p:cNvSpPr/>
          <p:nvPr/>
        </p:nvSpPr>
        <p:spPr>
          <a:xfrm>
            <a:off x="7862525" y="1068900"/>
            <a:ext cx="824100" cy="239100"/>
          </a:xfrm>
          <a:prstGeom prst="rect">
            <a:avLst/>
          </a:prstGeom>
          <a:solidFill>
            <a:srgbClr val="00A598">
              <a:alpha val="54120"/>
            </a:srgbClr>
          </a:solidFill>
          <a:ln w="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34"/>
          <p:cNvSpPr txBox="1"/>
          <p:nvPr/>
        </p:nvSpPr>
        <p:spPr>
          <a:xfrm>
            <a:off x="684200" y="711290"/>
            <a:ext cx="1200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2021</a:t>
            </a:r>
            <a:endParaRPr sz="12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" name="Google Shape;132;p34"/>
          <p:cNvSpPr txBox="1"/>
          <p:nvPr/>
        </p:nvSpPr>
        <p:spPr>
          <a:xfrm>
            <a:off x="3029601" y="711290"/>
            <a:ext cx="1439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2022</a:t>
            </a:r>
            <a:endParaRPr sz="12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3" name="Google Shape;133;p34"/>
          <p:cNvSpPr txBox="1"/>
          <p:nvPr/>
        </p:nvSpPr>
        <p:spPr>
          <a:xfrm>
            <a:off x="6321140" y="711290"/>
            <a:ext cx="1439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2023</a:t>
            </a:r>
            <a:endParaRPr sz="12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" name="Google Shape;134;p34"/>
          <p:cNvSpPr txBox="1"/>
          <p:nvPr/>
        </p:nvSpPr>
        <p:spPr>
          <a:xfrm>
            <a:off x="524350" y="1034550"/>
            <a:ext cx="656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Jul-Sep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Google Shape;135;p34"/>
          <p:cNvSpPr txBox="1"/>
          <p:nvPr/>
        </p:nvSpPr>
        <p:spPr>
          <a:xfrm>
            <a:off x="1393875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Oct-Dec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34"/>
          <p:cNvSpPr txBox="1"/>
          <p:nvPr/>
        </p:nvSpPr>
        <p:spPr>
          <a:xfrm>
            <a:off x="2215800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Jan-Mar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7" name="Google Shape;137;p34"/>
          <p:cNvSpPr txBox="1"/>
          <p:nvPr/>
        </p:nvSpPr>
        <p:spPr>
          <a:xfrm>
            <a:off x="3040550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Apr-Jun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8" name="Google Shape;138;p34"/>
          <p:cNvSpPr txBox="1">
            <a:spLocks noGrp="1"/>
          </p:cNvSpPr>
          <p:nvPr>
            <p:ph type="title" idx="2"/>
          </p:nvPr>
        </p:nvSpPr>
        <p:spPr>
          <a:xfrm>
            <a:off x="465500" y="195000"/>
            <a:ext cx="82212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39" name="Google Shape;139;p34"/>
          <p:cNvSpPr txBox="1"/>
          <p:nvPr/>
        </p:nvSpPr>
        <p:spPr>
          <a:xfrm>
            <a:off x="3837150" y="1034550"/>
            <a:ext cx="656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Jul-Sep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0" name="Google Shape;140;p34"/>
          <p:cNvSpPr txBox="1"/>
          <p:nvPr/>
        </p:nvSpPr>
        <p:spPr>
          <a:xfrm>
            <a:off x="4688087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Oct-Dec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1" name="Google Shape;141;p34"/>
          <p:cNvSpPr txBox="1"/>
          <p:nvPr/>
        </p:nvSpPr>
        <p:spPr>
          <a:xfrm>
            <a:off x="5507075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Jan-Mar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" name="Google Shape;142;p34"/>
          <p:cNvSpPr txBox="1"/>
          <p:nvPr/>
        </p:nvSpPr>
        <p:spPr>
          <a:xfrm>
            <a:off x="6331775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Apr-Jun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3" name="Google Shape;143;p34"/>
          <p:cNvSpPr txBox="1"/>
          <p:nvPr/>
        </p:nvSpPr>
        <p:spPr>
          <a:xfrm>
            <a:off x="7124525" y="1034550"/>
            <a:ext cx="656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Jul-Sep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4" name="Google Shape;144;p34"/>
          <p:cNvSpPr txBox="1"/>
          <p:nvPr/>
        </p:nvSpPr>
        <p:spPr>
          <a:xfrm>
            <a:off x="7967862" y="1034550"/>
            <a:ext cx="5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Oct-Dec</a:t>
            </a:r>
            <a:endParaRPr sz="8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5"/>
          <p:cNvSpPr txBox="1">
            <a:spLocks noGrp="1"/>
          </p:cNvSpPr>
          <p:nvPr>
            <p:ph type="title"/>
          </p:nvPr>
        </p:nvSpPr>
        <p:spPr>
          <a:xfrm>
            <a:off x="465500" y="195000"/>
            <a:ext cx="82212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bg>
      <p:bgPr>
        <a:solidFill>
          <a:schemeClr val="lt1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6"/>
          <p:cNvSpPr txBox="1">
            <a:spLocks noGrp="1"/>
          </p:cNvSpPr>
          <p:nvPr>
            <p:ph type="ctrTitle"/>
          </p:nvPr>
        </p:nvSpPr>
        <p:spPr>
          <a:xfrm>
            <a:off x="729450" y="1736325"/>
            <a:ext cx="7688100" cy="8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2" name="Google Shape;152;p3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3" name="Google Shape;153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8"/>
          <p:cNvSpPr txBox="1">
            <a:spLocks noGrp="1"/>
          </p:cNvSpPr>
          <p:nvPr>
            <p:ph type="title"/>
          </p:nvPr>
        </p:nvSpPr>
        <p:spPr>
          <a:xfrm>
            <a:off x="822960" y="214953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56" name="Google Shape;156;p38"/>
          <p:cNvSpPr txBox="1">
            <a:spLocks noGrp="1"/>
          </p:cNvSpPr>
          <p:nvPr>
            <p:ph type="body" idx="1"/>
          </p:nvPr>
        </p:nvSpPr>
        <p:spPr>
          <a:xfrm>
            <a:off x="822960" y="1384301"/>
            <a:ext cx="7543800" cy="30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  <p:sp>
        <p:nvSpPr>
          <p:cNvPr id="157" name="Google Shape;157;p38"/>
          <p:cNvSpPr txBox="1">
            <a:spLocks noGrp="1"/>
          </p:cNvSpPr>
          <p:nvPr>
            <p:ph type="dt" idx="10"/>
          </p:nvPr>
        </p:nvSpPr>
        <p:spPr>
          <a:xfrm>
            <a:off x="822961" y="4844840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8" name="Google Shape;158;p38"/>
          <p:cNvSpPr txBox="1">
            <a:spLocks noGrp="1"/>
          </p:cNvSpPr>
          <p:nvPr>
            <p:ph type="ftr" idx="11"/>
          </p:nvPr>
        </p:nvSpPr>
        <p:spPr>
          <a:xfrm>
            <a:off x="2764640" y="4844840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9" name="Google Shape;159;p38"/>
          <p:cNvSpPr txBox="1">
            <a:spLocks noGrp="1"/>
          </p:cNvSpPr>
          <p:nvPr>
            <p:ph type="sldNum" idx="12"/>
          </p:nvPr>
        </p:nvSpPr>
        <p:spPr>
          <a:xfrm>
            <a:off x="7425345" y="4844840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9"/>
          <p:cNvSpPr/>
          <p:nvPr/>
        </p:nvSpPr>
        <p:spPr>
          <a:xfrm>
            <a:off x="2383" y="4800600"/>
            <a:ext cx="91416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9"/>
          <p:cNvSpPr/>
          <p:nvPr/>
        </p:nvSpPr>
        <p:spPr>
          <a:xfrm>
            <a:off x="13" y="4750737"/>
            <a:ext cx="9141600" cy="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39"/>
          <p:cNvSpPr txBox="1">
            <a:spLocks noGrp="1"/>
          </p:cNvSpPr>
          <p:nvPr>
            <p:ph type="dt" idx="10"/>
          </p:nvPr>
        </p:nvSpPr>
        <p:spPr>
          <a:xfrm>
            <a:off x="822961" y="4844840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4" name="Google Shape;164;p39"/>
          <p:cNvSpPr txBox="1">
            <a:spLocks noGrp="1"/>
          </p:cNvSpPr>
          <p:nvPr>
            <p:ph type="ftr" idx="11"/>
          </p:nvPr>
        </p:nvSpPr>
        <p:spPr>
          <a:xfrm>
            <a:off x="2764640" y="4844840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5" name="Google Shape;165;p39"/>
          <p:cNvSpPr txBox="1">
            <a:spLocks noGrp="1"/>
          </p:cNvSpPr>
          <p:nvPr>
            <p:ph type="sldNum" idx="12"/>
          </p:nvPr>
        </p:nvSpPr>
        <p:spPr>
          <a:xfrm>
            <a:off x="7425345" y="4844840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 type="title">
  <p:cSld name="TITLE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2" name="Google Shape;172;p43"/>
          <p:cNvCxnSpPr/>
          <p:nvPr/>
        </p:nvCxnSpPr>
        <p:spPr>
          <a:xfrm>
            <a:off x="348800" y="3052554"/>
            <a:ext cx="8437200" cy="0"/>
          </a:xfrm>
          <a:prstGeom prst="straightConnector1">
            <a:avLst/>
          </a:prstGeom>
          <a:noFill/>
          <a:ln w="9525" cap="flat" cmpd="sng">
            <a:solidFill>
              <a:srgbClr val="444444">
                <a:alpha val="29020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173" name="Google Shape;173;p43"/>
          <p:cNvCxnSpPr/>
          <p:nvPr/>
        </p:nvCxnSpPr>
        <p:spPr>
          <a:xfrm>
            <a:off x="348601" y="1663573"/>
            <a:ext cx="8437500" cy="0"/>
          </a:xfrm>
          <a:prstGeom prst="straightConnector1">
            <a:avLst/>
          </a:prstGeom>
          <a:noFill/>
          <a:ln w="9525" cap="flat" cmpd="sng">
            <a:solidFill>
              <a:srgbClr val="444444">
                <a:alpha val="29020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174" name="Google Shape;174;p43"/>
          <p:cNvCxnSpPr/>
          <p:nvPr/>
        </p:nvCxnSpPr>
        <p:spPr>
          <a:xfrm rot="10800000">
            <a:off x="5612606" y="1925113"/>
            <a:ext cx="0" cy="866100"/>
          </a:xfrm>
          <a:prstGeom prst="straightConnector1">
            <a:avLst/>
          </a:prstGeom>
          <a:noFill/>
          <a:ln w="9525" cap="flat" cmpd="sng">
            <a:solidFill>
              <a:srgbClr val="444444">
                <a:alpha val="29020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75" name="Google Shape;175;p43"/>
          <p:cNvSpPr txBox="1">
            <a:spLocks noGrp="1"/>
          </p:cNvSpPr>
          <p:nvPr>
            <p:ph type="title"/>
          </p:nvPr>
        </p:nvSpPr>
        <p:spPr>
          <a:xfrm>
            <a:off x="346525" y="1731795"/>
            <a:ext cx="5062500" cy="12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3700"/>
              <a:buFont typeface="Open Sans"/>
              <a:buNone/>
              <a:defRPr b="0"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Top" type="tx">
  <p:cSld name="TITLE_AND_BODY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4"/>
          <p:cNvSpPr txBox="1">
            <a:spLocks noGrp="1"/>
          </p:cNvSpPr>
          <p:nvPr>
            <p:ph type="title"/>
          </p:nvPr>
        </p:nvSpPr>
        <p:spPr>
          <a:xfrm>
            <a:off x="357188" y="241968"/>
            <a:ext cx="84297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5"/>
          <p:cNvSpPr txBox="1">
            <a:spLocks noGrp="1"/>
          </p:cNvSpPr>
          <p:nvPr>
            <p:ph type="title"/>
          </p:nvPr>
        </p:nvSpPr>
        <p:spPr>
          <a:xfrm>
            <a:off x="357188" y="241163"/>
            <a:ext cx="84297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45"/>
          <p:cNvSpPr txBox="1">
            <a:spLocks noGrp="1"/>
          </p:cNvSpPr>
          <p:nvPr>
            <p:ph type="body" idx="1"/>
          </p:nvPr>
        </p:nvSpPr>
        <p:spPr>
          <a:xfrm>
            <a:off x="357188" y="1385888"/>
            <a:ext cx="8429700" cy="3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1pPr>
            <a:lvl2pPr marL="914400" lvl="1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2pPr>
            <a:lvl3pPr marL="1371600" lvl="2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3pPr>
            <a:lvl4pPr marL="1828800" lvl="3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4pPr>
            <a:lvl5pPr marL="2286000" lvl="4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5pPr>
            <a:lvl6pPr marL="2743200" lvl="5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6pPr>
            <a:lvl7pPr marL="3200400" lvl="6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7pPr>
            <a:lvl8pPr marL="3657600" lvl="7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8pPr>
            <a:lvl9pPr marL="4114800" lvl="8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Center">
  <p:cSld name="Title - Center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6"/>
          <p:cNvSpPr txBox="1">
            <a:spLocks noGrp="1"/>
          </p:cNvSpPr>
          <p:nvPr>
            <p:ph type="title"/>
          </p:nvPr>
        </p:nvSpPr>
        <p:spPr>
          <a:xfrm>
            <a:off x="357188" y="1947863"/>
            <a:ext cx="8429700" cy="12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7"/>
          <p:cNvSpPr txBox="1">
            <a:spLocks noGrp="1"/>
          </p:cNvSpPr>
          <p:nvPr>
            <p:ph type="body" idx="1"/>
          </p:nvPr>
        </p:nvSpPr>
        <p:spPr>
          <a:xfrm>
            <a:off x="357188" y="666750"/>
            <a:ext cx="8429700" cy="38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1pPr>
            <a:lvl2pPr marL="914400" lvl="1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2pPr>
            <a:lvl3pPr marL="1371600" lvl="2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3pPr>
            <a:lvl4pPr marL="1828800" lvl="3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4pPr>
            <a:lvl5pPr marL="2286000" lvl="4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5pPr>
            <a:lvl6pPr marL="2743200" lvl="5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6pPr>
            <a:lvl7pPr marL="3200400" lvl="6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7pPr>
            <a:lvl8pPr marL="3657600" lvl="7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8pPr>
            <a:lvl9pPr marL="4114800" lvl="8" indent="-2540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400"/>
              <a:buChar char="●"/>
              <a:defRPr/>
            </a:lvl9pPr>
          </a:lstStyle>
          <a:p>
            <a:endParaRPr/>
          </a:p>
        </p:txBody>
      </p:sp>
      <p:sp>
        <p:nvSpPr>
          <p:cNvPr id="185" name="Google Shape;185;p47"/>
          <p:cNvSpPr txBox="1">
            <a:spLocks noGrp="1"/>
          </p:cNvSpPr>
          <p:nvPr>
            <p:ph type="sldNum" idx="12"/>
          </p:nvPr>
        </p:nvSpPr>
        <p:spPr>
          <a:xfrm>
            <a:off x="4491037" y="4881563"/>
            <a:ext cx="15720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6">
  <p:cSld name="TITLE_AND_BODY_6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2pPr>
            <a:lvl3pPr marL="1371600" lvl="2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3pPr>
            <a:lvl4pPr marL="1828800" lvl="3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5pPr>
            <a:lvl6pPr marL="2743200" lvl="5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6pPr>
            <a:lvl7pPr marL="3200400" lvl="6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8pPr>
            <a:lvl9pPr marL="4114800" lvl="8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9pPr>
          </a:lstStyle>
          <a:p>
            <a:endParaRPr/>
          </a:p>
        </p:txBody>
      </p:sp>
      <p:sp>
        <p:nvSpPr>
          <p:cNvPr id="189" name="Google Shape;189;p4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7">
  <p:cSld name="TITLE_AND_BODY_7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9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192" name="Google Shape;192;p49"/>
          <p:cNvSpPr txBox="1">
            <a:spLocks noGrp="1"/>
          </p:cNvSpPr>
          <p:nvPr>
            <p:ph type="body" idx="1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2pPr>
            <a:lvl3pPr marL="1371600" lvl="2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3pPr>
            <a:lvl4pPr marL="1828800" lvl="3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5pPr>
            <a:lvl6pPr marL="2743200" lvl="5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6pPr>
            <a:lvl7pPr marL="3200400" lvl="6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8pPr>
            <a:lvl9pPr marL="4114800" lvl="8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9pPr>
          </a:lstStyle>
          <a:p>
            <a:endParaRPr/>
          </a:p>
        </p:txBody>
      </p:sp>
      <p:sp>
        <p:nvSpPr>
          <p:cNvPr id="193" name="Google Shape;193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8">
  <p:cSld name="TITLE_AND_BODY_8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0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196" name="Google Shape;196;p50"/>
          <p:cNvSpPr txBox="1">
            <a:spLocks noGrp="1"/>
          </p:cNvSpPr>
          <p:nvPr>
            <p:ph type="body" idx="1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2pPr>
            <a:lvl3pPr marL="1371600" lvl="2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3pPr>
            <a:lvl4pPr marL="1828800" lvl="3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5pPr>
            <a:lvl6pPr marL="2743200" lvl="5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6pPr>
            <a:lvl7pPr marL="3200400" lvl="6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8pPr>
            <a:lvl9pPr marL="4114800" lvl="8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9pPr>
          </a:lstStyle>
          <a:p>
            <a:endParaRPr/>
          </a:p>
        </p:txBody>
      </p:sp>
      <p:sp>
        <p:nvSpPr>
          <p:cNvPr id="197" name="Google Shape;197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9">
  <p:cSld name="TITLE_AND_BODY_9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2pPr>
            <a:lvl3pPr marL="1371600" lvl="2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3pPr>
            <a:lvl4pPr marL="1828800" lvl="3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5pPr>
            <a:lvl6pPr marL="2743200" lvl="5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6pPr>
            <a:lvl7pPr marL="3200400" lvl="6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8pPr>
            <a:lvl9pPr marL="4114800" lvl="8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9pPr>
          </a:lstStyle>
          <a:p>
            <a:endParaRPr/>
          </a:p>
        </p:txBody>
      </p:sp>
      <p:sp>
        <p:nvSpPr>
          <p:cNvPr id="201" name="Google Shape;201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10">
  <p:cSld name="TITLE_AND_BODY_10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2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204" name="Google Shape;204;p52"/>
          <p:cNvSpPr txBox="1">
            <a:spLocks noGrp="1"/>
          </p:cNvSpPr>
          <p:nvPr>
            <p:ph type="body" idx="1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2pPr>
            <a:lvl3pPr marL="1371600" lvl="2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3pPr>
            <a:lvl4pPr marL="1828800" lvl="3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5pPr>
            <a:lvl6pPr marL="2743200" lvl="5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6pPr>
            <a:lvl7pPr marL="3200400" lvl="6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8pPr>
            <a:lvl9pPr marL="4114800" lvl="8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9pPr>
          </a:lstStyle>
          <a:p>
            <a:endParaRPr/>
          </a:p>
        </p:txBody>
      </p:sp>
      <p:sp>
        <p:nvSpPr>
          <p:cNvPr id="205" name="Google Shape;205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11">
  <p:cSld name="TITLE_AND_BODY_11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5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2pPr>
            <a:lvl3pPr marL="1371600" lvl="2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3pPr>
            <a:lvl4pPr marL="1828800" lvl="3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5pPr>
            <a:lvl6pPr marL="2743200" lvl="5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6pPr>
            <a:lvl7pPr marL="3200400" lvl="6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8pPr>
            <a:lvl9pPr marL="4114800" lvl="8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9pPr>
          </a:lstStyle>
          <a:p>
            <a:endParaRPr/>
          </a:p>
        </p:txBody>
      </p:sp>
      <p:sp>
        <p:nvSpPr>
          <p:cNvPr id="209" name="Google Shape;209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2" name="Google Shape;212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12">
  <p:cSld name="TITLE_AND_BODY_12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5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Avenir"/>
              <a:buNone/>
              <a:defRPr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215" name="Google Shape;215;p55"/>
          <p:cNvSpPr txBox="1">
            <a:spLocks noGrp="1"/>
          </p:cNvSpPr>
          <p:nvPr>
            <p:ph type="body" idx="1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2pPr>
            <a:lvl3pPr marL="1371600" lvl="2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3pPr>
            <a:lvl4pPr marL="1828800" lvl="3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5pPr>
            <a:lvl6pPr marL="2743200" lvl="5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6pPr>
            <a:lvl7pPr marL="3200400" lvl="6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8pPr>
            <a:lvl9pPr marL="4114800" lvl="8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9pPr>
          </a:lstStyle>
          <a:p>
            <a:endParaRPr/>
          </a:p>
        </p:txBody>
      </p:sp>
      <p:sp>
        <p:nvSpPr>
          <p:cNvPr id="216" name="Google Shape;216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copy 3">
  <p:cSld name="Blank copy 3">
    <p:bg>
      <p:bgPr>
        <a:solidFill>
          <a:srgbClr val="EAEAEA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0265" y="4666146"/>
            <a:ext cx="260562" cy="34394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6"/>
          <p:cNvSpPr txBox="1">
            <a:spLocks noGrp="1"/>
          </p:cNvSpPr>
          <p:nvPr>
            <p:ph type="body" idx="1"/>
          </p:nvPr>
        </p:nvSpPr>
        <p:spPr>
          <a:xfrm>
            <a:off x="765376" y="1300415"/>
            <a:ext cx="4350000" cy="34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457200" marR="0" lvl="0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marR="0" lvl="1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marR="0" lvl="2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marR="0" lvl="3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marR="0" lvl="4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marR="0" lvl="5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20" name="Google Shape;220;p56"/>
          <p:cNvSpPr txBox="1">
            <a:spLocks noGrp="1"/>
          </p:cNvSpPr>
          <p:nvPr>
            <p:ph type="body" idx="2"/>
          </p:nvPr>
        </p:nvSpPr>
        <p:spPr>
          <a:xfrm>
            <a:off x="7669325" y="4766274"/>
            <a:ext cx="1313400" cy="2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marR="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600"/>
              <a:buFont typeface="PT Sans"/>
              <a:buNone/>
              <a:defRPr sz="1600" b="0" i="1" u="none" strike="noStrike" cap="none">
                <a:solidFill>
                  <a:srgbClr val="808080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marR="0" lvl="1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marR="0" lvl="2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marR="0" lvl="3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marR="0" lvl="4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marR="0" lvl="5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21" name="Google Shape;221;p56"/>
          <p:cNvSpPr/>
          <p:nvPr/>
        </p:nvSpPr>
        <p:spPr>
          <a:xfrm>
            <a:off x="-4275" y="-9600"/>
            <a:ext cx="9144000" cy="1031400"/>
          </a:xfrm>
          <a:prstGeom prst="rect">
            <a:avLst/>
          </a:prstGeom>
          <a:solidFill>
            <a:srgbClr val="4D4B4B"/>
          </a:solidFill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400"/>
              <a:buFont typeface="Helvetica Neue Light"/>
              <a:buNone/>
            </a:pPr>
            <a:endParaRPr sz="1400" b="0" i="0" u="none" strike="noStrike" cap="none">
              <a:solidFill>
                <a:srgbClr val="ED7D3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22" name="Google Shape;222;p56"/>
          <p:cNvSpPr txBox="1">
            <a:spLocks noGrp="1"/>
          </p:cNvSpPr>
          <p:nvPr>
            <p:ph type="body" idx="3"/>
          </p:nvPr>
        </p:nvSpPr>
        <p:spPr>
          <a:xfrm>
            <a:off x="441648" y="-46561"/>
            <a:ext cx="7034100" cy="10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  <a:defRPr sz="330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marR="0" lvl="2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marR="0" lvl="3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marR="0" lvl="4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marR="0" lvl="5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32385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23" name="Google Shape;223;p56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Top 4">
  <p:cSld name="Title - Top 4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7"/>
          <p:cNvSpPr txBox="1">
            <a:spLocks noGrp="1"/>
          </p:cNvSpPr>
          <p:nvPr>
            <p:ph type="title"/>
          </p:nvPr>
        </p:nvSpPr>
        <p:spPr>
          <a:xfrm>
            <a:off x="357188" y="198377"/>
            <a:ext cx="84297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13262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57"/>
          <p:cNvSpPr txBox="1">
            <a:spLocks noGrp="1"/>
          </p:cNvSpPr>
          <p:nvPr>
            <p:ph type="sldNum" idx="12"/>
          </p:nvPr>
        </p:nvSpPr>
        <p:spPr>
          <a:xfrm>
            <a:off x="4491037" y="4881563"/>
            <a:ext cx="15720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946"/>
              </a:buClr>
              <a:buSzPts val="900"/>
              <a:buFont typeface="Palatino"/>
              <a:buNone/>
              <a:defRPr sz="900" b="0" i="0" u="none" strike="noStrike" cap="none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13">
  <p:cSld name="TITLE_AND_BODY_13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2pPr>
            <a:lvl3pPr marL="1371600" lvl="2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3pPr>
            <a:lvl4pPr marL="1828800" lvl="3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5pPr>
            <a:lvl6pPr marL="2743200" lvl="5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6pPr>
            <a:lvl7pPr marL="3200400" lvl="6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8pPr>
            <a:lvl9pPr marL="4114800" lvl="8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Char char="●"/>
              <a:defRPr/>
            </a:lvl9pPr>
          </a:lstStyle>
          <a:p>
            <a:endParaRPr/>
          </a:p>
        </p:txBody>
      </p:sp>
      <p:sp>
        <p:nvSpPr>
          <p:cNvPr id="230" name="Google Shape;230;p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3">
  <p:cSld name="TITLE_AND_BODY_3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Roboto Light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Roboto Light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Roboto Light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Roboto Light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Roboto Light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Roboto Light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Roboto Light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Roboto Light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Font typeface="Roboto Light"/>
              <a:buNone/>
              <a:defRPr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233" name="Google Shape;233;p5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1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34" name="Google Shape;234;p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ection Slide" type="twoColTx">
  <p:cSld name="TITLE_AND_TWO_COLUMNS">
    <p:bg>
      <p:bgPr>
        <a:solidFill>
          <a:srgbClr val="F5F5F5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3262"/>
              </a:buClr>
              <a:buSzPts val="3700"/>
              <a:buFont typeface="Telex"/>
              <a:buNone/>
              <a:defRPr b="1">
                <a:solidFill>
                  <a:srgbClr val="003262"/>
                </a:solidFill>
                <a:latin typeface="Telex"/>
                <a:ea typeface="Telex"/>
                <a:cs typeface="Telex"/>
                <a:sym typeface="Telex"/>
              </a:defRPr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6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238" name="Google Shape;238;p6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683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3262"/>
              </a:buClr>
              <a:buSzPts val="2200"/>
              <a:buFont typeface="Average"/>
              <a:buChar char="●"/>
              <a:defRPr sz="2200">
                <a:solidFill>
                  <a:srgbClr val="003262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239" name="Google Shape;239;p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0" name="Google Shape;240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5550" y="4640225"/>
            <a:ext cx="2938052" cy="43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2676" y="109150"/>
            <a:ext cx="935946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60"/>
          <p:cNvPicPr preferRelativeResize="0"/>
          <p:nvPr/>
        </p:nvPicPr>
        <p:blipFill rotWithShape="1">
          <a:blip r:embed="rId4">
            <a:alphaModFix/>
          </a:blip>
          <a:srcRect l="-11878" t="10322" r="45631"/>
          <a:stretch/>
        </p:blipFill>
        <p:spPr>
          <a:xfrm flipH="1">
            <a:off x="6687849" y="2208350"/>
            <a:ext cx="3005276" cy="298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_2">
  <p:cSld name="TITLE_ONLY_2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0 Title Only">
  <p:cSld name="2.0 Title Only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6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00"/>
              <a:buNone/>
              <a:defRPr>
                <a:solidFill>
                  <a:srgbClr val="1F497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100"/>
              <a:buNone/>
              <a:defRPr>
                <a:solidFill>
                  <a:srgbClr val="1F497D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100"/>
              <a:buNone/>
              <a:defRPr>
                <a:solidFill>
                  <a:srgbClr val="1F497D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100"/>
              <a:buNone/>
              <a:defRPr>
                <a:solidFill>
                  <a:srgbClr val="1F497D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100"/>
              <a:buNone/>
              <a:defRPr>
                <a:solidFill>
                  <a:srgbClr val="1F497D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100"/>
              <a:buNone/>
              <a:defRPr>
                <a:solidFill>
                  <a:srgbClr val="1F497D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100"/>
              <a:buNone/>
              <a:defRPr>
                <a:solidFill>
                  <a:srgbClr val="1F497D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100"/>
              <a:buNone/>
              <a:defRPr>
                <a:solidFill>
                  <a:srgbClr val="1F497D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100"/>
              <a:buNone/>
              <a:defRPr>
                <a:solidFill>
                  <a:srgbClr val="1F497D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_3">
  <p:cSld name="TITLE_ONLY_3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6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1pPr>
            <a:lvl2pPr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2pPr>
            <a:lvl3pPr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3pPr>
            <a:lvl4pPr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4pPr>
            <a:lvl5pPr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5pPr>
            <a:lvl6pPr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6pPr>
            <a:lvl7pPr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7pPr>
            <a:lvl8pPr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8pPr>
            <a:lvl9pPr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6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98" name="Google Shape;98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●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○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■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●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○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■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●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○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■"/>
              <a:defRPr sz="12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99" name="Google Shape;99;p3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1"/>
          <p:cNvSpPr txBox="1">
            <a:spLocks noGrp="1"/>
          </p:cNvSpPr>
          <p:nvPr>
            <p:ph type="title"/>
          </p:nvPr>
        </p:nvSpPr>
        <p:spPr>
          <a:xfrm>
            <a:off x="357188" y="116999"/>
            <a:ext cx="84297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venir"/>
              <a:buNone/>
              <a:defRPr sz="37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3700"/>
              <a:buFont typeface="Open Sans"/>
              <a:buNone/>
              <a:defRPr sz="3700" b="1" i="0" u="none" strike="noStrike" cap="none">
                <a:solidFill>
                  <a:srgbClr val="D93E2B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3700"/>
              <a:buFont typeface="Open Sans"/>
              <a:buNone/>
              <a:defRPr sz="3700" b="1" i="0" u="none" strike="noStrike" cap="none">
                <a:solidFill>
                  <a:srgbClr val="D93E2B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3700"/>
              <a:buFont typeface="Open Sans"/>
              <a:buNone/>
              <a:defRPr sz="3700" b="1" i="0" u="none" strike="noStrike" cap="none">
                <a:solidFill>
                  <a:srgbClr val="D93E2B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3700"/>
              <a:buFont typeface="Open Sans"/>
              <a:buNone/>
              <a:defRPr sz="3700" b="1" i="0" u="none" strike="noStrike" cap="none">
                <a:solidFill>
                  <a:srgbClr val="D93E2B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3700"/>
              <a:buFont typeface="Open Sans"/>
              <a:buNone/>
              <a:defRPr sz="3700" b="1" i="0" u="none" strike="noStrike" cap="none">
                <a:solidFill>
                  <a:srgbClr val="D93E2B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3700"/>
              <a:buFont typeface="Open Sans"/>
              <a:buNone/>
              <a:defRPr sz="3700" b="1" i="0" u="none" strike="noStrike" cap="none">
                <a:solidFill>
                  <a:srgbClr val="D93E2B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3700"/>
              <a:buFont typeface="Open Sans"/>
              <a:buNone/>
              <a:defRPr sz="3700" b="1" i="0" u="none" strike="noStrike" cap="none">
                <a:solidFill>
                  <a:srgbClr val="D93E2B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D93E2B"/>
              </a:buClr>
              <a:buSzPts val="3700"/>
              <a:buFont typeface="Open Sans"/>
              <a:buNone/>
              <a:defRPr sz="3700" b="1" i="0" u="none" strike="noStrike" cap="none">
                <a:solidFill>
                  <a:srgbClr val="D93E2B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9" name="Google Shape;169;p41"/>
          <p:cNvSpPr txBox="1">
            <a:spLocks noGrp="1"/>
          </p:cNvSpPr>
          <p:nvPr>
            <p:ph type="body" idx="1"/>
          </p:nvPr>
        </p:nvSpPr>
        <p:spPr>
          <a:xfrm>
            <a:off x="357188" y="1385888"/>
            <a:ext cx="8429700" cy="3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marR="0" lvl="0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nir"/>
              <a:buChar char="●"/>
              <a:defRPr sz="19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nir"/>
              <a:buChar char="●"/>
              <a:defRPr sz="19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nir"/>
              <a:buChar char="●"/>
              <a:defRPr sz="19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nir"/>
              <a:buChar char="●"/>
              <a:defRPr sz="19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nir"/>
              <a:buChar char="●"/>
              <a:defRPr sz="19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nir"/>
              <a:buChar char="●"/>
              <a:defRPr sz="19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nir"/>
              <a:buChar char="●"/>
              <a:defRPr sz="19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nir"/>
              <a:buChar char="●"/>
              <a:defRPr sz="19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2984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nir"/>
              <a:buChar char="●"/>
              <a:defRPr sz="19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6.png"/><Relationship Id="rId5" Type="http://schemas.openxmlformats.org/officeDocument/2006/relationships/hyperlink" Target="https://zenodo.org/record/3695300" TargetMode="External"/><Relationship Id="rId4" Type="http://schemas.openxmlformats.org/officeDocument/2006/relationships/hyperlink" Target="https://www.scriberia.co.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763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64"/>
          <p:cNvSpPr txBox="1">
            <a:spLocks noGrp="1"/>
          </p:cNvSpPr>
          <p:nvPr>
            <p:ph type="title"/>
          </p:nvPr>
        </p:nvSpPr>
        <p:spPr>
          <a:xfrm>
            <a:off x="305550" y="1128675"/>
            <a:ext cx="8532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AI for MedTech/Digital Health</a:t>
            </a:r>
            <a:endParaRPr sz="3400" b="1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6" name="Google Shape;256;p64"/>
          <p:cNvCxnSpPr/>
          <p:nvPr/>
        </p:nvCxnSpPr>
        <p:spPr>
          <a:xfrm rot="10800000" flipH="1">
            <a:off x="-101675" y="415925"/>
            <a:ext cx="10737300" cy="3870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7" name="Google Shape;257;p64"/>
          <p:cNvCxnSpPr/>
          <p:nvPr/>
        </p:nvCxnSpPr>
        <p:spPr>
          <a:xfrm rot="10800000" flipH="1">
            <a:off x="0" y="4669750"/>
            <a:ext cx="10737300" cy="3870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" name="Google Shape;258;p64"/>
          <p:cNvSpPr txBox="1"/>
          <p:nvPr/>
        </p:nvSpPr>
        <p:spPr>
          <a:xfrm>
            <a:off x="305550" y="2982613"/>
            <a:ext cx="8743800" cy="14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Ida Sim, MD, PhD</a:t>
            </a:r>
            <a:endParaRPr sz="16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Professor of Medicine (UCSF) and Computational Precision Health (UCSF and UC Berkeley)</a:t>
            </a:r>
            <a:endParaRPr sz="16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Co-Director, UCSF UC Berkeley Computational Precision Health</a:t>
            </a:r>
            <a:endParaRPr sz="16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August 4, 2026</a:t>
            </a:r>
            <a:endParaRPr sz="19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64"/>
          <p:cNvSpPr txBox="1">
            <a:spLocks noGrp="1"/>
          </p:cNvSpPr>
          <p:nvPr>
            <p:ph type="title"/>
          </p:nvPr>
        </p:nvSpPr>
        <p:spPr>
          <a:xfrm>
            <a:off x="305550" y="1875975"/>
            <a:ext cx="8532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Remarks to Select Committee on Biotech and Medtech and Committee on Privacy and Consumer Protection</a:t>
            </a:r>
            <a:endParaRPr sz="19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64" title="UCSF_Logo_21_White_300dpi_RGB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32150" y="4202050"/>
            <a:ext cx="732418" cy="377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64"/>
          <p:cNvPicPr preferRelativeResize="0"/>
          <p:nvPr/>
        </p:nvPicPr>
        <p:blipFill rotWithShape="1">
          <a:blip r:embed="rId4">
            <a:alphaModFix/>
          </a:blip>
          <a:srcRect t="23284" b="23581"/>
          <a:stretch/>
        </p:blipFill>
        <p:spPr>
          <a:xfrm>
            <a:off x="7765695" y="4202050"/>
            <a:ext cx="1172129" cy="37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73"/>
          <p:cNvSpPr txBox="1"/>
          <p:nvPr/>
        </p:nvSpPr>
        <p:spPr>
          <a:xfrm>
            <a:off x="7396546" y="-10800"/>
            <a:ext cx="1747200" cy="515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br>
              <a:rPr lang="en" sz="3000" b="1" i="0" u="none" strike="noStrike" cap="none">
                <a:solidFill>
                  <a:srgbClr val="F27826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3000" b="0" i="0" u="none" strike="noStrike" cap="none">
              <a:solidFill>
                <a:srgbClr val="F2782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2" name="Google Shape;392;p73"/>
          <p:cNvSpPr/>
          <p:nvPr/>
        </p:nvSpPr>
        <p:spPr>
          <a:xfrm>
            <a:off x="264930" y="3469451"/>
            <a:ext cx="6846900" cy="1487400"/>
          </a:xfrm>
          <a:prstGeom prst="roundRect">
            <a:avLst>
              <a:gd name="adj" fmla="val 16667"/>
            </a:avLst>
          </a:prstGeom>
          <a:solidFill>
            <a:srgbClr val="F27826">
              <a:alpha val="9020"/>
            </a:srgbClr>
          </a:solidFill>
          <a:ln w="14300" cap="flat" cmpd="sng">
            <a:solidFill>
              <a:srgbClr val="F27826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38100" dist="28575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1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393" name="Google Shape;393;p73"/>
          <p:cNvCxnSpPr/>
          <p:nvPr/>
        </p:nvCxnSpPr>
        <p:spPr>
          <a:xfrm>
            <a:off x="2953424" y="2330862"/>
            <a:ext cx="692400" cy="0"/>
          </a:xfrm>
          <a:prstGeom prst="straightConnector1">
            <a:avLst/>
          </a:prstGeom>
          <a:noFill/>
          <a:ln w="52400" cap="rnd" cmpd="sng">
            <a:solidFill>
              <a:srgbClr val="595959">
                <a:alpha val="92940"/>
              </a:srgbClr>
            </a:solidFill>
            <a:prstDash val="dot"/>
            <a:round/>
            <a:headEnd type="none" w="sm" len="sm"/>
            <a:tailEnd type="none" w="sm" len="sm"/>
          </a:ln>
        </p:spPr>
      </p:cxnSp>
      <p:grpSp>
        <p:nvGrpSpPr>
          <p:cNvPr id="394" name="Google Shape;394;p73"/>
          <p:cNvGrpSpPr/>
          <p:nvPr/>
        </p:nvGrpSpPr>
        <p:grpSpPr>
          <a:xfrm>
            <a:off x="1283795" y="1581111"/>
            <a:ext cx="686700" cy="1844362"/>
            <a:chOff x="3250297" y="2003820"/>
            <a:chExt cx="915600" cy="2692500"/>
          </a:xfrm>
        </p:grpSpPr>
        <p:sp>
          <p:nvSpPr>
            <p:cNvPr id="395" name="Google Shape;395;p73"/>
            <p:cNvSpPr/>
            <p:nvPr/>
          </p:nvSpPr>
          <p:spPr>
            <a:xfrm>
              <a:off x="3250297" y="2003820"/>
              <a:ext cx="915600" cy="2692500"/>
            </a:xfrm>
            <a:prstGeom prst="roundRect">
              <a:avLst>
                <a:gd name="adj" fmla="val 13523"/>
              </a:avLst>
            </a:prstGeom>
            <a:noFill/>
            <a:ln w="14300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396" name="Google Shape;396;p73"/>
            <p:cNvSpPr txBox="1"/>
            <p:nvPr/>
          </p:nvSpPr>
          <p:spPr>
            <a:xfrm rot="-5400000">
              <a:off x="2537625" y="3180548"/>
              <a:ext cx="2312700" cy="31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1" u="none" strike="noStrike" cap="none">
                  <a:solidFill>
                    <a:srgbClr val="595959"/>
                  </a:solidFill>
                  <a:latin typeface="Poppins"/>
                  <a:ea typeface="Poppins"/>
                  <a:cs typeface="Poppins"/>
                  <a:sym typeface="Poppins"/>
                </a:rPr>
                <a:t>Respiratory Health</a:t>
              </a:r>
              <a:endParaRPr sz="1100" b="0" i="0" u="none" strike="noStrike" cap="non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397" name="Google Shape;397;p73"/>
          <p:cNvGrpSpPr/>
          <p:nvPr/>
        </p:nvGrpSpPr>
        <p:grpSpPr>
          <a:xfrm>
            <a:off x="5464548" y="1584074"/>
            <a:ext cx="686700" cy="1844363"/>
            <a:chOff x="9692782" y="2002092"/>
            <a:chExt cx="915600" cy="2692500"/>
          </a:xfrm>
        </p:grpSpPr>
        <p:sp>
          <p:nvSpPr>
            <p:cNvPr id="398" name="Google Shape;398;p73"/>
            <p:cNvSpPr txBox="1"/>
            <p:nvPr/>
          </p:nvSpPr>
          <p:spPr>
            <a:xfrm rot="-5400000">
              <a:off x="9213026" y="3171891"/>
              <a:ext cx="1983000" cy="31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1" u="none" strike="noStrike" cap="none">
                  <a:solidFill>
                    <a:srgbClr val="595959"/>
                  </a:solidFill>
                  <a:latin typeface="Poppins"/>
                  <a:ea typeface="Poppins"/>
                  <a:cs typeface="Poppins"/>
                  <a:sym typeface="Poppins"/>
                </a:rPr>
                <a:t>Climate &amp; Sleep</a:t>
              </a:r>
              <a:endParaRPr sz="1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399" name="Google Shape;399;p73"/>
            <p:cNvSpPr/>
            <p:nvPr/>
          </p:nvSpPr>
          <p:spPr>
            <a:xfrm>
              <a:off x="9692782" y="2002092"/>
              <a:ext cx="915600" cy="2692500"/>
            </a:xfrm>
            <a:prstGeom prst="roundRect">
              <a:avLst>
                <a:gd name="adj" fmla="val 13523"/>
              </a:avLst>
            </a:prstGeom>
            <a:noFill/>
            <a:ln w="14300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400" name="Google Shape;400;p73"/>
          <p:cNvGrpSpPr/>
          <p:nvPr/>
        </p:nvGrpSpPr>
        <p:grpSpPr>
          <a:xfrm>
            <a:off x="3854620" y="1584073"/>
            <a:ext cx="686700" cy="1844363"/>
            <a:chOff x="5390804" y="1985966"/>
            <a:chExt cx="915600" cy="2692500"/>
          </a:xfrm>
        </p:grpSpPr>
        <p:sp>
          <p:nvSpPr>
            <p:cNvPr id="401" name="Google Shape;401;p73"/>
            <p:cNvSpPr txBox="1"/>
            <p:nvPr/>
          </p:nvSpPr>
          <p:spPr>
            <a:xfrm rot="-5400000">
              <a:off x="4549959" y="3059014"/>
              <a:ext cx="2659200" cy="54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1" u="none" strike="noStrike" cap="none">
                  <a:solidFill>
                    <a:srgbClr val="595959"/>
                  </a:solidFill>
                  <a:latin typeface="Poppins"/>
                  <a:ea typeface="Poppins"/>
                  <a:cs typeface="Poppins"/>
                  <a:sym typeface="Poppins"/>
                </a:rPr>
                <a:t>Clinical Language Bridge</a:t>
              </a:r>
              <a:endParaRPr sz="1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02" name="Google Shape;402;p73"/>
            <p:cNvSpPr/>
            <p:nvPr/>
          </p:nvSpPr>
          <p:spPr>
            <a:xfrm>
              <a:off x="5390804" y="1985966"/>
              <a:ext cx="915600" cy="2692500"/>
            </a:xfrm>
            <a:prstGeom prst="roundRect">
              <a:avLst>
                <a:gd name="adj" fmla="val 13523"/>
              </a:avLst>
            </a:prstGeom>
            <a:noFill/>
            <a:ln w="14300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403" name="Google Shape;403;p73"/>
          <p:cNvGrpSpPr/>
          <p:nvPr/>
        </p:nvGrpSpPr>
        <p:grpSpPr>
          <a:xfrm>
            <a:off x="2078547" y="1584075"/>
            <a:ext cx="686700" cy="1844363"/>
            <a:chOff x="2210365" y="1984022"/>
            <a:chExt cx="915600" cy="2692500"/>
          </a:xfrm>
        </p:grpSpPr>
        <p:sp>
          <p:nvSpPr>
            <p:cNvPr id="404" name="Google Shape;404;p73"/>
            <p:cNvSpPr txBox="1"/>
            <p:nvPr/>
          </p:nvSpPr>
          <p:spPr>
            <a:xfrm rot="-5400000">
              <a:off x="1459475" y="3172006"/>
              <a:ext cx="2343900" cy="31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1" u="none" strike="noStrike" cap="none">
                  <a:solidFill>
                    <a:srgbClr val="595959"/>
                  </a:solidFill>
                  <a:latin typeface="Poppins"/>
                  <a:ea typeface="Poppins"/>
                  <a:cs typeface="Poppins"/>
                  <a:sym typeface="Poppins"/>
                </a:rPr>
                <a:t>  Diabetes</a:t>
              </a:r>
              <a:endParaRPr sz="1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05" name="Google Shape;405;p73"/>
            <p:cNvSpPr/>
            <p:nvPr/>
          </p:nvSpPr>
          <p:spPr>
            <a:xfrm>
              <a:off x="2210365" y="1984022"/>
              <a:ext cx="915600" cy="2692500"/>
            </a:xfrm>
            <a:prstGeom prst="roundRect">
              <a:avLst>
                <a:gd name="adj" fmla="val 13523"/>
              </a:avLst>
            </a:prstGeom>
            <a:noFill/>
            <a:ln w="14300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406" name="Google Shape;406;p73"/>
          <p:cNvGrpSpPr/>
          <p:nvPr/>
        </p:nvGrpSpPr>
        <p:grpSpPr>
          <a:xfrm>
            <a:off x="4663656" y="1584072"/>
            <a:ext cx="686700" cy="1844363"/>
            <a:chOff x="8483557" y="1989466"/>
            <a:chExt cx="915600" cy="2692500"/>
          </a:xfrm>
        </p:grpSpPr>
        <p:sp>
          <p:nvSpPr>
            <p:cNvPr id="407" name="Google Shape;407;p73"/>
            <p:cNvSpPr txBox="1"/>
            <p:nvPr/>
          </p:nvSpPr>
          <p:spPr>
            <a:xfrm rot="-5400000">
              <a:off x="7681893" y="3252610"/>
              <a:ext cx="2504400" cy="31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1" u="none" strike="noStrike" cap="none">
                  <a:solidFill>
                    <a:srgbClr val="595959"/>
                  </a:solidFill>
                  <a:latin typeface="Poppins"/>
                  <a:ea typeface="Poppins"/>
                  <a:cs typeface="Poppins"/>
                  <a:sym typeface="Poppins"/>
                </a:rPr>
                <a:t>Patient Engagement</a:t>
              </a:r>
              <a:endParaRPr sz="1100" b="1" i="1" u="none" strike="noStrike" cap="non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08" name="Google Shape;408;p73"/>
            <p:cNvSpPr/>
            <p:nvPr/>
          </p:nvSpPr>
          <p:spPr>
            <a:xfrm>
              <a:off x="8483557" y="1989466"/>
              <a:ext cx="915600" cy="2692500"/>
            </a:xfrm>
            <a:prstGeom prst="roundRect">
              <a:avLst>
                <a:gd name="adj" fmla="val 13523"/>
              </a:avLst>
            </a:prstGeom>
            <a:noFill/>
            <a:ln w="14300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409" name="Google Shape;409;p73"/>
          <p:cNvGrpSpPr/>
          <p:nvPr/>
        </p:nvGrpSpPr>
        <p:grpSpPr>
          <a:xfrm>
            <a:off x="487507" y="1584589"/>
            <a:ext cx="686700" cy="1844363"/>
            <a:chOff x="1138779" y="1984708"/>
            <a:chExt cx="915600" cy="2692500"/>
          </a:xfrm>
        </p:grpSpPr>
        <p:sp>
          <p:nvSpPr>
            <p:cNvPr id="410" name="Google Shape;410;p73"/>
            <p:cNvSpPr txBox="1"/>
            <p:nvPr/>
          </p:nvSpPr>
          <p:spPr>
            <a:xfrm rot="-5400000">
              <a:off x="227206" y="3169954"/>
              <a:ext cx="2659200" cy="31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1" u="none" strike="noStrike" cap="none">
                  <a:solidFill>
                    <a:srgbClr val="595959"/>
                  </a:solidFill>
                  <a:latin typeface="Poppins"/>
                  <a:ea typeface="Poppins"/>
                  <a:cs typeface="Poppins"/>
                  <a:sym typeface="Poppins"/>
                </a:rPr>
                <a:t>  Hypertension</a:t>
              </a:r>
              <a:endParaRPr sz="1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11" name="Google Shape;411;p73"/>
            <p:cNvSpPr/>
            <p:nvPr/>
          </p:nvSpPr>
          <p:spPr>
            <a:xfrm>
              <a:off x="1138779" y="1984708"/>
              <a:ext cx="915600" cy="2692500"/>
            </a:xfrm>
            <a:prstGeom prst="roundRect">
              <a:avLst>
                <a:gd name="adj" fmla="val 13523"/>
              </a:avLst>
            </a:prstGeom>
            <a:noFill/>
            <a:ln w="14300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412" name="Google Shape;412;p73"/>
          <p:cNvGrpSpPr/>
          <p:nvPr/>
        </p:nvGrpSpPr>
        <p:grpSpPr>
          <a:xfrm>
            <a:off x="6226992" y="1584074"/>
            <a:ext cx="686700" cy="1844363"/>
            <a:chOff x="10767543" y="2001351"/>
            <a:chExt cx="915600" cy="2692500"/>
          </a:xfrm>
        </p:grpSpPr>
        <p:sp>
          <p:nvSpPr>
            <p:cNvPr id="413" name="Google Shape;413;p73"/>
            <p:cNvSpPr txBox="1"/>
            <p:nvPr/>
          </p:nvSpPr>
          <p:spPr>
            <a:xfrm rot="-5400000">
              <a:off x="10254638" y="3171892"/>
              <a:ext cx="1983000" cy="31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1" u="none" strike="noStrike" cap="none">
                  <a:solidFill>
                    <a:srgbClr val="595959"/>
                  </a:solidFill>
                  <a:latin typeface="Poppins"/>
                  <a:ea typeface="Poppins"/>
                  <a:cs typeface="Poppins"/>
                  <a:sym typeface="Poppins"/>
                </a:rPr>
                <a:t>Heart Failure</a:t>
              </a:r>
              <a:endParaRPr sz="1100" b="0" i="0" u="none" strike="noStrike" cap="non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14" name="Google Shape;414;p73"/>
            <p:cNvSpPr/>
            <p:nvPr/>
          </p:nvSpPr>
          <p:spPr>
            <a:xfrm>
              <a:off x="10767543" y="2001351"/>
              <a:ext cx="915600" cy="2692500"/>
            </a:xfrm>
            <a:prstGeom prst="roundRect">
              <a:avLst>
                <a:gd name="adj" fmla="val 13523"/>
              </a:avLst>
            </a:prstGeom>
            <a:noFill/>
            <a:ln w="14300" cap="flat" cmpd="sng">
              <a:solidFill>
                <a:srgbClr val="5959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pic>
        <p:nvPicPr>
          <p:cNvPr id="415" name="Google Shape;415;p73" descr="A blue logo with a crow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4909" y="891439"/>
            <a:ext cx="713961" cy="713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73" descr="A black background with orange and yellow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67247" y="1103334"/>
            <a:ext cx="1395692" cy="502067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73"/>
          <p:cNvSpPr/>
          <p:nvPr/>
        </p:nvSpPr>
        <p:spPr>
          <a:xfrm>
            <a:off x="454748" y="949116"/>
            <a:ext cx="6459000" cy="590100"/>
          </a:xfrm>
          <a:prstGeom prst="roundRect">
            <a:avLst>
              <a:gd name="adj" fmla="val 16667"/>
            </a:avLst>
          </a:prstGeom>
          <a:noFill/>
          <a:ln w="143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8" name="Google Shape;418;p73"/>
          <p:cNvSpPr txBox="1"/>
          <p:nvPr/>
        </p:nvSpPr>
        <p:spPr>
          <a:xfrm>
            <a:off x="7423895" y="3630521"/>
            <a:ext cx="1747200" cy="14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Jupyter</a:t>
            </a:r>
            <a:r>
              <a:rPr lang="en" sz="1000" b="1" i="0" u="none" strike="noStrike" cap="none">
                <a:solidFill>
                  <a:srgbClr val="ED7D31"/>
                </a:solidFill>
                <a:latin typeface="Poppins"/>
                <a:ea typeface="Poppins"/>
                <a:cs typeface="Poppins"/>
                <a:sym typeface="Poppins"/>
              </a:rPr>
              <a:t>Heatlh</a:t>
            </a:r>
            <a:r>
              <a:rPr lang="en" sz="1000" b="0" i="0" u="none" strike="noStrike" cap="non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combines data interoperability with the analytics power of Project Jupyter to create a scalable, interactive foundation for healthcare transformation.</a:t>
            </a:r>
            <a:endParaRPr sz="11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9" name="Google Shape;419;p73"/>
          <p:cNvSpPr txBox="1"/>
          <p:nvPr/>
        </p:nvSpPr>
        <p:spPr>
          <a:xfrm>
            <a:off x="7463033" y="1594637"/>
            <a:ext cx="1626000" cy="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Vertical applications </a:t>
            </a:r>
            <a:r>
              <a:rPr lang="en" sz="1000" b="0" i="0" u="none" strike="noStrike" cap="non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provide targeted solutions for specific use cases…</a:t>
            </a:r>
            <a:endParaRPr sz="11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0" name="Google Shape;420;p73"/>
          <p:cNvSpPr txBox="1"/>
          <p:nvPr/>
        </p:nvSpPr>
        <p:spPr>
          <a:xfrm>
            <a:off x="7439393" y="1153829"/>
            <a:ext cx="13425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EARLY ADOPTERS</a:t>
            </a:r>
            <a:endParaRPr sz="10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21" name="Google Shape;421;p73"/>
          <p:cNvPicPr preferRelativeResize="0"/>
          <p:nvPr/>
        </p:nvPicPr>
        <p:blipFill rotWithShape="1">
          <a:blip r:embed="rId5">
            <a:alphaModFix/>
          </a:blip>
          <a:srcRect l="22649"/>
          <a:stretch/>
        </p:blipFill>
        <p:spPr>
          <a:xfrm>
            <a:off x="3753417" y="1309620"/>
            <a:ext cx="847347" cy="208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73"/>
          <p:cNvPicPr preferRelativeResize="0"/>
          <p:nvPr/>
        </p:nvPicPr>
        <p:blipFill rotWithShape="1">
          <a:blip r:embed="rId5">
            <a:alphaModFix/>
          </a:blip>
          <a:srcRect r="78110"/>
          <a:stretch/>
        </p:blipFill>
        <p:spPr>
          <a:xfrm>
            <a:off x="4067796" y="1079552"/>
            <a:ext cx="252378" cy="2195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3" name="Google Shape;423;p73"/>
          <p:cNvGrpSpPr/>
          <p:nvPr/>
        </p:nvGrpSpPr>
        <p:grpSpPr>
          <a:xfrm>
            <a:off x="653358" y="1195924"/>
            <a:ext cx="1103611" cy="269281"/>
            <a:chOff x="1100716" y="1195924"/>
            <a:chExt cx="1103611" cy="269281"/>
          </a:xfrm>
        </p:grpSpPr>
        <p:pic>
          <p:nvPicPr>
            <p:cNvPr id="424" name="Google Shape;424;p73" descr="A blue letter on a black background&#10;&#10;Description automatically generated"/>
            <p:cNvPicPr preferRelativeResize="0"/>
            <p:nvPr/>
          </p:nvPicPr>
          <p:blipFill rotWithShape="1">
            <a:blip r:embed="rId6">
              <a:alphaModFix/>
            </a:blip>
            <a:srcRect r="62764" b="-18427"/>
            <a:stretch/>
          </p:blipFill>
          <p:spPr>
            <a:xfrm>
              <a:off x="1100716" y="1195924"/>
              <a:ext cx="489187" cy="2692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5" name="Google Shape;425;p73" descr="A blue letter on a black background&#10;&#10;Description automatically generated"/>
            <p:cNvPicPr preferRelativeResize="0"/>
            <p:nvPr/>
          </p:nvPicPr>
          <p:blipFill rotWithShape="1">
            <a:blip r:embed="rId6">
              <a:alphaModFix/>
            </a:blip>
            <a:srcRect l="36290" t="3456"/>
            <a:stretch/>
          </p:blipFill>
          <p:spPr>
            <a:xfrm>
              <a:off x="1601591" y="1212212"/>
              <a:ext cx="602736" cy="17373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26" name="Google Shape;426;p73" title="Duke-BigIdeasLab-Logo-CMYK-Horizontal-Navy.png"/>
          <p:cNvPicPr preferRelativeResize="0"/>
          <p:nvPr/>
        </p:nvPicPr>
        <p:blipFill rotWithShape="1">
          <a:blip r:embed="rId7">
            <a:alphaModFix/>
          </a:blip>
          <a:srcRect t="-10" r="48920" b="10"/>
          <a:stretch/>
        </p:blipFill>
        <p:spPr>
          <a:xfrm>
            <a:off x="2117175" y="1279200"/>
            <a:ext cx="550052" cy="20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73" descr="A blue logo with black background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45465" y="1035579"/>
            <a:ext cx="469457" cy="226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73" descr="A close-up of gears&#10;&#10;AI-generated content may be incorrect.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3347" y="3630522"/>
            <a:ext cx="6225795" cy="1269207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73"/>
          <p:cNvSpPr txBox="1"/>
          <p:nvPr/>
        </p:nvSpPr>
        <p:spPr>
          <a:xfrm>
            <a:off x="454750" y="152850"/>
            <a:ext cx="64590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Jupyter</a:t>
            </a:r>
            <a:r>
              <a:rPr lang="en" sz="3000" b="1">
                <a:solidFill>
                  <a:srgbClr val="F27826"/>
                </a:solidFill>
                <a:latin typeface="Calibri"/>
                <a:ea typeface="Calibri"/>
                <a:cs typeface="Calibri"/>
                <a:sym typeface="Calibri"/>
              </a:rPr>
              <a:t>Health</a:t>
            </a:r>
            <a:r>
              <a:rPr lang="en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: Open source </a:t>
            </a:r>
            <a:r>
              <a:rPr lang="en" sz="3000" b="1">
                <a:solidFill>
                  <a:srgbClr val="F2782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0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FA8DC"/>
            </a:gs>
            <a:gs pos="100000">
              <a:srgbClr val="70A4D5"/>
            </a:gs>
          </a:gsLst>
          <a:lin ang="5400012" scaled="0"/>
        </a:gradFill>
        <a:effectLst/>
      </p:bgPr>
    </p:bg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74"/>
          <p:cNvSpPr txBox="1">
            <a:spLocks noGrp="1"/>
          </p:cNvSpPr>
          <p:nvPr>
            <p:ph type="body" idx="1"/>
          </p:nvPr>
        </p:nvSpPr>
        <p:spPr>
          <a:xfrm>
            <a:off x="460950" y="1546425"/>
            <a:ext cx="8222100" cy="18093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health is a frontier made dramatically possible by new sensors and AI </a:t>
            </a:r>
            <a:endParaRPr sz="2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University of California researchers are blazing the path </a:t>
            </a:r>
            <a:endParaRPr sz="2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5" name="Google Shape;435;p74" descr="k24VLe0xJ0plnnMxXBPZb-CpiqAyBo81h8qvuc8wflMVdkAVO8jlN4QuHGm4mbYR_qOclriqn4V_XEjY0qfUJivjRL872LdinQz9rtOrxEIvh5Legu_eHH4Ob-xnq8lXVmuNMVIYCFJfnvNu_dTxtg.png"/>
          <p:cNvPicPr preferRelativeResize="0"/>
          <p:nvPr/>
        </p:nvPicPr>
        <p:blipFill rotWithShape="1">
          <a:blip r:embed="rId3">
            <a:alphaModFix/>
          </a:blip>
          <a:srcRect l="53860" t="19518" b="23061"/>
          <a:stretch/>
        </p:blipFill>
        <p:spPr>
          <a:xfrm>
            <a:off x="7789277" y="4762500"/>
            <a:ext cx="1354724" cy="297150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74"/>
          <p:cNvSpPr txBox="1">
            <a:spLocks noGrp="1"/>
          </p:cNvSpPr>
          <p:nvPr>
            <p:ph type="body" idx="1"/>
          </p:nvPr>
        </p:nvSpPr>
        <p:spPr>
          <a:xfrm>
            <a:off x="565725" y="4762575"/>
            <a:ext cx="8222100" cy="2970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 fontScale="92500" lnSpcReduction="2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ida.sim at ucsf.edu</a:t>
            </a:r>
            <a:endParaRPr sz="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65"/>
          <p:cNvPicPr preferRelativeResize="0"/>
          <p:nvPr/>
        </p:nvPicPr>
        <p:blipFill rotWithShape="1">
          <a:blip r:embed="rId3">
            <a:alphaModFix/>
          </a:blip>
          <a:srcRect l="13469" t="7906" r="32634" b="19223"/>
          <a:stretch/>
        </p:blipFill>
        <p:spPr>
          <a:xfrm>
            <a:off x="-12900" y="900750"/>
            <a:ext cx="4572001" cy="42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65"/>
          <p:cNvPicPr preferRelativeResize="0"/>
          <p:nvPr/>
        </p:nvPicPr>
        <p:blipFill rotWithShape="1">
          <a:blip r:embed="rId4">
            <a:alphaModFix amt="70000"/>
          </a:blip>
          <a:srcRect l="10015" t="8270" r="1669" b="21168"/>
          <a:stretch/>
        </p:blipFill>
        <p:spPr>
          <a:xfrm>
            <a:off x="4584900" y="902550"/>
            <a:ext cx="4572001" cy="42435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8" name="Google Shape;268;p65"/>
          <p:cNvCxnSpPr/>
          <p:nvPr/>
        </p:nvCxnSpPr>
        <p:spPr>
          <a:xfrm flipH="1">
            <a:off x="4559100" y="-3600"/>
            <a:ext cx="25800" cy="514710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9" name="Google Shape;269;p65"/>
          <p:cNvSpPr/>
          <p:nvPr/>
        </p:nvSpPr>
        <p:spPr>
          <a:xfrm>
            <a:off x="-9600" y="2894550"/>
            <a:ext cx="9163200" cy="2249700"/>
          </a:xfrm>
          <a:prstGeom prst="rect">
            <a:avLst/>
          </a:prstGeom>
          <a:solidFill>
            <a:srgbClr val="FFFFFF">
              <a:alpha val="933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65"/>
          <p:cNvSpPr txBox="1">
            <a:spLocks noGrp="1"/>
          </p:cNvSpPr>
          <p:nvPr>
            <p:ph type="title"/>
          </p:nvPr>
        </p:nvSpPr>
        <p:spPr>
          <a:xfrm>
            <a:off x="257250" y="337350"/>
            <a:ext cx="8629500" cy="56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rPr>
              <a:t>UCSF UC Berkeley Computational Precision Health</a:t>
            </a:r>
            <a:endParaRPr sz="220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1" name="Google Shape;271;p65"/>
          <p:cNvSpPr txBox="1"/>
          <p:nvPr/>
        </p:nvSpPr>
        <p:spPr>
          <a:xfrm>
            <a:off x="377550" y="3085500"/>
            <a:ext cx="3791100" cy="18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Calibri"/>
              <a:buChar char="●"/>
            </a:pPr>
            <a:r>
              <a:rPr lang="en"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Top expertise at intersection of computing and clinical care and research</a:t>
            </a:r>
            <a:endParaRPr sz="15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Calibri"/>
              <a:buChar char="●"/>
            </a:pPr>
            <a:r>
              <a:rPr lang="en"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Access to UCSF and UC-wide health data </a:t>
            </a:r>
            <a:endParaRPr sz="15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500"/>
              <a:buFont typeface="Calibri"/>
              <a:buChar char="●"/>
            </a:pPr>
            <a:r>
              <a:rPr lang="en"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World-class health system innovating with operational AI/ML</a:t>
            </a:r>
            <a:endParaRPr sz="15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65"/>
          <p:cNvSpPr txBox="1">
            <a:spLocks noGrp="1"/>
          </p:cNvSpPr>
          <p:nvPr>
            <p:ph type="body" idx="1"/>
          </p:nvPr>
        </p:nvSpPr>
        <p:spPr>
          <a:xfrm>
            <a:off x="4833750" y="3093300"/>
            <a:ext cx="4074300" cy="18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Calibri"/>
              <a:buChar char="●"/>
            </a:pPr>
            <a:r>
              <a:rPr lang="en" sz="15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Top expertise in Computing, Data Science, Statistics/Biostatistics</a:t>
            </a:r>
            <a:endParaRPr sz="15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Calibri"/>
              <a:buChar char="●"/>
            </a:pPr>
            <a:r>
              <a:rPr lang="en" sz="1500" i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en" sz="15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in complementary disciplines: Public Health, Engineering, Economics, Business...</a:t>
            </a:r>
            <a:endParaRPr sz="15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Calibri"/>
              <a:buChar char="●"/>
            </a:pPr>
            <a:r>
              <a:rPr lang="en" sz="15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New College of Computing Data Science and Society</a:t>
            </a:r>
            <a:endParaRPr sz="15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3" name="Google Shape;273;p65"/>
          <p:cNvPicPr preferRelativeResize="0"/>
          <p:nvPr/>
        </p:nvPicPr>
        <p:blipFill rotWithShape="1">
          <a:blip r:embed="rId5">
            <a:alphaModFix/>
          </a:blip>
          <a:srcRect t="23284" b="23581"/>
          <a:stretch/>
        </p:blipFill>
        <p:spPr>
          <a:xfrm>
            <a:off x="8308623" y="2590350"/>
            <a:ext cx="763850" cy="24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65" title="UCSF_Logo_21_White_300dpi_RGB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625" y="2590349"/>
            <a:ext cx="477329" cy="24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FA8DC"/>
            </a:gs>
            <a:gs pos="100000">
              <a:srgbClr val="70A4D5"/>
            </a:gs>
          </a:gsLst>
          <a:lin ang="5400012" scaled="0"/>
        </a:gra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66"/>
          <p:cNvSpPr txBox="1">
            <a:spLocks noGrp="1"/>
          </p:cNvSpPr>
          <p:nvPr>
            <p:ph type="body" idx="1"/>
          </p:nvPr>
        </p:nvSpPr>
        <p:spPr>
          <a:xfrm>
            <a:off x="460950" y="1813125"/>
            <a:ext cx="8222100" cy="9420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Where is the frontline of healthcare?</a:t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280" name="Google Shape;280;p66" descr="k24VLe0xJ0plnnMxXBPZb-CpiqAyBo81h8qvuc8wflMVdkAVO8jlN4QuHGm4mbYR_qOclriqn4V_XEjY0qfUJivjRL872LdinQz9rtOrxEIvh5Legu_eHH4Ob-xnq8lXVmuNMVIYCFJfnvNu_dTxtg.png"/>
          <p:cNvPicPr preferRelativeResize="0"/>
          <p:nvPr/>
        </p:nvPicPr>
        <p:blipFill rotWithShape="1">
          <a:blip r:embed="rId3">
            <a:alphaModFix/>
          </a:blip>
          <a:srcRect l="53860" t="19518" b="23061"/>
          <a:stretch/>
        </p:blipFill>
        <p:spPr>
          <a:xfrm>
            <a:off x="7789277" y="4762500"/>
            <a:ext cx="1354724" cy="29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67"/>
          <p:cNvSpPr/>
          <p:nvPr/>
        </p:nvSpPr>
        <p:spPr>
          <a:xfrm>
            <a:off x="122025" y="1117825"/>
            <a:ext cx="8908200" cy="3159000"/>
          </a:xfrm>
          <a:prstGeom prst="ellipse">
            <a:avLst/>
          </a:prstGeom>
          <a:solidFill>
            <a:srgbClr val="D7E3EF"/>
          </a:solidFill>
          <a:ln w="952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pic>
        <p:nvPicPr>
          <p:cNvPr id="286" name="Google Shape;286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0275" y="4452606"/>
            <a:ext cx="1456600" cy="43805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6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/>
              <a:t>4</a:t>
            </a:fld>
            <a:endParaRPr sz="900"/>
          </a:p>
        </p:txBody>
      </p:sp>
      <p:sp>
        <p:nvSpPr>
          <p:cNvPr id="288" name="Google Shape;288;p67"/>
          <p:cNvSpPr txBox="1"/>
          <p:nvPr/>
        </p:nvSpPr>
        <p:spPr>
          <a:xfrm>
            <a:off x="201075" y="201075"/>
            <a:ext cx="8477400" cy="7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E22C03"/>
              </a:solidFill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289" name="Google Shape;289;p67"/>
          <p:cNvSpPr txBox="1"/>
          <p:nvPr/>
        </p:nvSpPr>
        <p:spPr>
          <a:xfrm>
            <a:off x="201075" y="4452685"/>
            <a:ext cx="8750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67"/>
          <p:cNvSpPr/>
          <p:nvPr/>
        </p:nvSpPr>
        <p:spPr>
          <a:xfrm>
            <a:off x="2603475" y="1276819"/>
            <a:ext cx="3936900" cy="2712000"/>
          </a:xfrm>
          <a:prstGeom prst="ellipse">
            <a:avLst/>
          </a:prstGeom>
          <a:solidFill>
            <a:srgbClr val="F3F3F3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291" name="Google Shape;291;p67"/>
          <p:cNvGrpSpPr/>
          <p:nvPr/>
        </p:nvGrpSpPr>
        <p:grpSpPr>
          <a:xfrm>
            <a:off x="4917540" y="2171440"/>
            <a:ext cx="1575900" cy="996592"/>
            <a:chOff x="9758555" y="4913343"/>
            <a:chExt cx="3151800" cy="1993183"/>
          </a:xfrm>
        </p:grpSpPr>
        <p:pic>
          <p:nvPicPr>
            <p:cNvPr id="292" name="Google Shape;292;p6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765836" y="4913343"/>
              <a:ext cx="1137237" cy="11372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3" name="Google Shape;293;p67"/>
            <p:cNvSpPr/>
            <p:nvPr/>
          </p:nvSpPr>
          <p:spPr>
            <a:xfrm>
              <a:off x="9758555" y="6030526"/>
              <a:ext cx="3151800" cy="8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E2E"/>
                </a:buClr>
                <a:buSzPts val="1200"/>
                <a:buFont typeface="Calibri"/>
                <a:buNone/>
              </a:pPr>
              <a:r>
                <a:rPr lang="en" sz="1100" b="1" i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Specialists</a:t>
              </a:r>
              <a:endParaRPr sz="1100" b="1" i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E2E"/>
                </a:buClr>
                <a:buSzPts val="1200"/>
                <a:buFont typeface="Calibri"/>
                <a:buNone/>
              </a:pPr>
              <a:r>
                <a:rPr lang="en" sz="1100" i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 (e.g., Cardiology, Endocrine)</a:t>
              </a:r>
              <a:endParaRPr sz="1100" i="1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4" name="Google Shape;294;p67"/>
          <p:cNvGrpSpPr/>
          <p:nvPr/>
        </p:nvGrpSpPr>
        <p:grpSpPr>
          <a:xfrm>
            <a:off x="3640050" y="2589934"/>
            <a:ext cx="1778550" cy="965041"/>
            <a:chOff x="5515850" y="4846305"/>
            <a:chExt cx="3557100" cy="1930082"/>
          </a:xfrm>
        </p:grpSpPr>
        <p:pic>
          <p:nvPicPr>
            <p:cNvPr id="295" name="Google Shape;295;p6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779393" y="4846305"/>
              <a:ext cx="1137237" cy="11372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6" name="Google Shape;296;p67"/>
            <p:cNvSpPr/>
            <p:nvPr/>
          </p:nvSpPr>
          <p:spPr>
            <a:xfrm>
              <a:off x="5515850" y="5900388"/>
              <a:ext cx="3557100" cy="8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E2E"/>
                </a:buClr>
                <a:buSzPts val="1200"/>
                <a:buFont typeface="Calibri"/>
                <a:buNone/>
              </a:pPr>
              <a:r>
                <a:rPr lang="en" sz="1100" b="1" i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Primary Care</a:t>
              </a:r>
              <a:endParaRPr sz="1100" b="1" i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E2E"/>
                </a:buClr>
                <a:buSzPts val="1200"/>
                <a:buFont typeface="Calibri"/>
                <a:buNone/>
              </a:pPr>
              <a:r>
                <a:rPr lang="en" sz="1100" i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 (e.g., Family med, Internists)</a:t>
              </a:r>
              <a:endParaRPr sz="1100" i="1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7" name="Google Shape;297;p67"/>
          <p:cNvGrpSpPr/>
          <p:nvPr/>
        </p:nvGrpSpPr>
        <p:grpSpPr>
          <a:xfrm>
            <a:off x="3729325" y="1628362"/>
            <a:ext cx="1653600" cy="898161"/>
            <a:chOff x="7582200" y="3584599"/>
            <a:chExt cx="3307200" cy="1796323"/>
          </a:xfrm>
        </p:grpSpPr>
        <p:pic>
          <p:nvPicPr>
            <p:cNvPr id="298" name="Google Shape;298;p6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667182" y="3584599"/>
              <a:ext cx="1137237" cy="11372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9" name="Google Shape;299;p67"/>
            <p:cNvSpPr/>
            <p:nvPr/>
          </p:nvSpPr>
          <p:spPr>
            <a:xfrm>
              <a:off x="7582200" y="4504921"/>
              <a:ext cx="3307200" cy="8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E2E"/>
                </a:buClr>
                <a:buSzPts val="1200"/>
                <a:buFont typeface="Calibri"/>
                <a:buNone/>
              </a:pPr>
              <a:r>
                <a:rPr lang="en" sz="1100" b="1" i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Delivery sites</a:t>
              </a:r>
              <a:endParaRPr sz="1100" b="1" i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E2E"/>
                </a:buClr>
                <a:buSzPts val="1200"/>
                <a:buFont typeface="Calibri"/>
                <a:buNone/>
              </a:pPr>
              <a:r>
                <a:rPr lang="en" sz="1100" i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 (e.g., hospitals, clinics)</a:t>
              </a:r>
              <a:endParaRPr sz="1100" i="1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0" name="Google Shape;300;p67"/>
          <p:cNvSpPr/>
          <p:nvPr/>
        </p:nvSpPr>
        <p:spPr>
          <a:xfrm>
            <a:off x="3589125" y="1307300"/>
            <a:ext cx="19659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" sz="1200" b="1" u="sng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Traditional healthcare system</a:t>
            </a:r>
            <a:endParaRPr sz="1200" u="sng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67"/>
          <p:cNvSpPr/>
          <p:nvPr/>
        </p:nvSpPr>
        <p:spPr>
          <a:xfrm>
            <a:off x="336275" y="2356550"/>
            <a:ext cx="1270800" cy="8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" sz="1600" b="1" u="sng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 Edge</a:t>
            </a:r>
            <a:endParaRPr sz="1600" b="1" u="sng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Intelligent always-on care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6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87687" y="3561738"/>
            <a:ext cx="568625" cy="56862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67"/>
          <p:cNvSpPr/>
          <p:nvPr/>
        </p:nvSpPr>
        <p:spPr>
          <a:xfrm>
            <a:off x="3560100" y="3989849"/>
            <a:ext cx="2023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" sz="1100" b="1" i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Patient</a:t>
            </a:r>
            <a:endParaRPr sz="1100" b="1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endParaRPr sz="1100" i="1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4" name="Google Shape;304;p6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83766" y="2870948"/>
            <a:ext cx="568618" cy="56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6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56731" y="1548743"/>
            <a:ext cx="622689" cy="622689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67"/>
          <p:cNvSpPr/>
          <p:nvPr/>
        </p:nvSpPr>
        <p:spPr>
          <a:xfrm>
            <a:off x="6683375" y="2030343"/>
            <a:ext cx="11694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" sz="1100" b="1" i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Health metric</a:t>
            </a:r>
            <a:endParaRPr sz="1100" b="1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" sz="1100" i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(e.g., weight, blood pressure, etc.)</a:t>
            </a:r>
            <a:endParaRPr sz="1100" i="1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7" name="Google Shape;307;p67"/>
          <p:cNvGrpSpPr/>
          <p:nvPr/>
        </p:nvGrpSpPr>
        <p:grpSpPr>
          <a:xfrm>
            <a:off x="1003975" y="1548738"/>
            <a:ext cx="1456500" cy="910833"/>
            <a:chOff x="972375" y="1628363"/>
            <a:chExt cx="1456500" cy="910833"/>
          </a:xfrm>
        </p:grpSpPr>
        <p:pic>
          <p:nvPicPr>
            <p:cNvPr id="308" name="Google Shape;308;p6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436608" y="1628363"/>
              <a:ext cx="528034" cy="5280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9" name="Google Shape;309;p67"/>
            <p:cNvSpPr/>
            <p:nvPr/>
          </p:nvSpPr>
          <p:spPr>
            <a:xfrm>
              <a:off x="972375" y="2101196"/>
              <a:ext cx="1456500" cy="43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E2E"/>
                </a:buClr>
                <a:buSzPts val="1200"/>
                <a:buFont typeface="Calibri"/>
                <a:buNone/>
              </a:pPr>
              <a:r>
                <a:rPr lang="en" sz="1100" b="1" i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Daily medication</a:t>
              </a:r>
              <a:endParaRPr sz="1100" b="1" i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E2E"/>
                </a:buClr>
                <a:buSzPts val="1200"/>
                <a:buFont typeface="Calibri"/>
                <a:buNone/>
              </a:pPr>
              <a:r>
                <a:rPr lang="en" sz="1100" i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 (e.g., adherence, side-effects, etc.)</a:t>
              </a:r>
              <a:endParaRPr sz="1100" i="1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" name="Google Shape;310;p67"/>
          <p:cNvGrpSpPr/>
          <p:nvPr/>
        </p:nvGrpSpPr>
        <p:grpSpPr>
          <a:xfrm>
            <a:off x="1248808" y="2660515"/>
            <a:ext cx="1715700" cy="989485"/>
            <a:chOff x="1153558" y="2723952"/>
            <a:chExt cx="1715700" cy="989485"/>
          </a:xfrm>
        </p:grpSpPr>
        <p:pic>
          <p:nvPicPr>
            <p:cNvPr id="311" name="Google Shape;311;p67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1676688" y="2723952"/>
              <a:ext cx="669441" cy="6694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2" name="Google Shape;312;p67"/>
            <p:cNvSpPr/>
            <p:nvPr/>
          </p:nvSpPr>
          <p:spPr>
            <a:xfrm>
              <a:off x="1153558" y="3275438"/>
              <a:ext cx="1715700" cy="43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E2E"/>
                </a:buClr>
                <a:buSzPts val="1200"/>
                <a:buFont typeface="Calibri"/>
                <a:buNone/>
              </a:pPr>
              <a:r>
                <a:rPr lang="en" sz="1100" b="1" i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Activity level</a:t>
              </a:r>
              <a:endParaRPr sz="1100" b="1" i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E2E"/>
                </a:buClr>
                <a:buSzPts val="1200"/>
                <a:buFont typeface="Calibri"/>
                <a:buNone/>
              </a:pPr>
              <a:r>
                <a:rPr lang="en" sz="1100" i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 (e.g., Activity, steps, etc.)</a:t>
              </a:r>
              <a:endParaRPr sz="1100" i="1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13" name="Google Shape;313;p6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986148" y="2165633"/>
            <a:ext cx="528055" cy="528055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67"/>
          <p:cNvSpPr/>
          <p:nvPr/>
        </p:nvSpPr>
        <p:spPr>
          <a:xfrm>
            <a:off x="6632675" y="3438600"/>
            <a:ext cx="1270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" sz="1100" b="1" i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Sleep level</a:t>
            </a:r>
            <a:endParaRPr sz="1100" b="1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" sz="1100" i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(e.g., consistency, quality, etc.)</a:t>
            </a:r>
            <a:endParaRPr sz="1100" i="1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67"/>
          <p:cNvSpPr/>
          <p:nvPr/>
        </p:nvSpPr>
        <p:spPr>
          <a:xfrm>
            <a:off x="7536776" y="2749329"/>
            <a:ext cx="1426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" sz="1100" b="1" i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Nutrition</a:t>
            </a:r>
            <a:endParaRPr sz="1100" b="1" i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" sz="1100" i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(e.g., consistency, quality, etc.)</a:t>
            </a:r>
            <a:endParaRPr sz="1100" i="1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67"/>
          <p:cNvSpPr/>
          <p:nvPr/>
        </p:nvSpPr>
        <p:spPr>
          <a:xfrm>
            <a:off x="533400" y="260000"/>
            <a:ext cx="83193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700" tIns="12700" rIns="12700" bIns="12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8CCB"/>
              </a:buClr>
              <a:buSzPts val="900"/>
              <a:buFont typeface="Arial"/>
              <a:buNone/>
            </a:pPr>
            <a:r>
              <a:rPr lang="en" sz="900" b="1">
                <a:solidFill>
                  <a:srgbClr val="178CCB"/>
                </a:solidFill>
              </a:rPr>
              <a:t>PARADIGM SHIFT</a:t>
            </a:r>
            <a:endParaRPr sz="700"/>
          </a:p>
        </p:txBody>
      </p:sp>
      <p:sp>
        <p:nvSpPr>
          <p:cNvPr id="317" name="Google Shape;317;p67"/>
          <p:cNvSpPr/>
          <p:nvPr/>
        </p:nvSpPr>
        <p:spPr>
          <a:xfrm>
            <a:off x="533400" y="450000"/>
            <a:ext cx="83193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700" tIns="12700" rIns="12700" bIns="12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52049"/>
              </a:buClr>
              <a:buSzPts val="2000"/>
              <a:buFont typeface="Georgia"/>
              <a:buNone/>
            </a:pPr>
            <a:r>
              <a:rPr lang="en" sz="2000">
                <a:solidFill>
                  <a:srgbClr val="052049"/>
                </a:solidFill>
                <a:latin typeface="Georgia"/>
                <a:ea typeface="Georgia"/>
                <a:cs typeface="Georgia"/>
                <a:sym typeface="Georgia"/>
              </a:rPr>
              <a:t>Edge Medicine: True Frontline of Health is 24/7 at The Edge</a:t>
            </a:r>
            <a:endParaRPr sz="700"/>
          </a:p>
        </p:txBody>
      </p:sp>
      <p:grpSp>
        <p:nvGrpSpPr>
          <p:cNvPr id="318" name="Google Shape;318;p67"/>
          <p:cNvGrpSpPr/>
          <p:nvPr/>
        </p:nvGrpSpPr>
        <p:grpSpPr>
          <a:xfrm>
            <a:off x="2603477" y="2251803"/>
            <a:ext cx="1575900" cy="905792"/>
            <a:chOff x="9758555" y="4913343"/>
            <a:chExt cx="3151800" cy="1811583"/>
          </a:xfrm>
        </p:grpSpPr>
        <p:pic>
          <p:nvPicPr>
            <p:cNvPr id="319" name="Google Shape;319;p6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765836" y="4913343"/>
              <a:ext cx="1137237" cy="11372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0" name="Google Shape;320;p67"/>
            <p:cNvSpPr/>
            <p:nvPr/>
          </p:nvSpPr>
          <p:spPr>
            <a:xfrm>
              <a:off x="9758555" y="5848926"/>
              <a:ext cx="3151800" cy="8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E2E"/>
                </a:buClr>
                <a:buSzPts val="1200"/>
                <a:buFont typeface="Calibri"/>
                <a:buNone/>
              </a:pPr>
              <a:r>
                <a:rPr lang="en" sz="1100" b="1" i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ACP</a:t>
              </a:r>
              <a:endParaRPr sz="1100" b="1" i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E2E"/>
                </a:buClr>
                <a:buSzPts val="1200"/>
                <a:buFont typeface="Calibri"/>
                <a:buNone/>
              </a:pPr>
              <a:r>
                <a:rPr lang="en" sz="1100" i="1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 (e.g., Pharmacy, PT)</a:t>
              </a:r>
              <a:endParaRPr sz="1100" i="1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68"/>
          <p:cNvSpPr txBox="1"/>
          <p:nvPr/>
        </p:nvSpPr>
        <p:spPr>
          <a:xfrm>
            <a:off x="0" y="53225"/>
            <a:ext cx="9144000" cy="822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0"/>
              </a:spcBef>
              <a:spcAft>
                <a:spcPts val="100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2400" i="0" u="none" strike="noStrike" cap="none">
                <a:solidFill>
                  <a:srgbClr val="EEEEEE"/>
                </a:solidFill>
                <a:latin typeface="Georgia"/>
                <a:ea typeface="Georgia"/>
                <a:cs typeface="Georgia"/>
                <a:sym typeface="Georgia"/>
              </a:rPr>
              <a:t>Burden and Cost of Chronic Disease</a:t>
            </a:r>
            <a:endParaRPr sz="2400" i="0" u="none" strike="noStrike" cap="none">
              <a:solidFill>
                <a:srgbClr val="EEEEEE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26" name="Google Shape;326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028525"/>
            <a:ext cx="8836992" cy="3760982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68"/>
          <p:cNvSpPr/>
          <p:nvPr/>
        </p:nvSpPr>
        <p:spPr>
          <a:xfrm>
            <a:off x="159996" y="1028531"/>
            <a:ext cx="8823900" cy="23061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Three out of four</a:t>
            </a:r>
            <a:r>
              <a:rPr lang="en" sz="290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Americans have </a:t>
            </a:r>
            <a:endParaRPr sz="290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at least one chronic disease and </a:t>
            </a:r>
            <a:r>
              <a:rPr lang="en" sz="29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over</a:t>
            </a:r>
            <a:r>
              <a:rPr lang="en" sz="290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endParaRPr sz="290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half</a:t>
            </a:r>
            <a:r>
              <a:rPr lang="en" sz="290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" sz="29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of adults</a:t>
            </a:r>
            <a:r>
              <a:rPr lang="en" sz="290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have two or more.</a:t>
            </a:r>
            <a:endParaRPr sz="290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28" name="Google Shape;328;p68"/>
          <p:cNvSpPr txBox="1"/>
          <p:nvPr/>
        </p:nvSpPr>
        <p:spPr>
          <a:xfrm>
            <a:off x="6990700" y="1367831"/>
            <a:ext cx="1635300" cy="16470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50" tIns="91450" rIns="91450" bIns="914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90% of $4.9 trillion annual US healthcare costs</a:t>
            </a:r>
            <a:endParaRPr sz="19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29" name="Google Shape;329;p68" descr="k24VLe0xJ0plnnMxXBPZb-CpiqAyBo81h8qvuc8wflMVdkAVO8jlN4QuHGm4mbYR_qOclriqn4V_XEjY0qfUJivjRL872LdinQz9rtOrxEIvh5Legu_eHH4Ob-xnq8lXVmuNMVIYCFJfnvNu_dTxtg.png"/>
          <p:cNvPicPr preferRelativeResize="0"/>
          <p:nvPr/>
        </p:nvPicPr>
        <p:blipFill rotWithShape="1">
          <a:blip r:embed="rId4">
            <a:alphaModFix/>
          </a:blip>
          <a:srcRect l="53860" t="19518" b="23061"/>
          <a:stretch/>
        </p:blipFill>
        <p:spPr>
          <a:xfrm>
            <a:off x="7789277" y="4762500"/>
            <a:ext cx="1354724" cy="29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763"/>
        </a:solidFill>
        <a:effectLst/>
      </p:bgPr>
    </p:bg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69"/>
          <p:cNvSpPr/>
          <p:nvPr/>
        </p:nvSpPr>
        <p:spPr>
          <a:xfrm>
            <a:off x="480060" y="342900"/>
            <a:ext cx="81609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lang="en" sz="24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Hyptertension in America</a:t>
            </a:r>
            <a:endParaRPr sz="2400" i="0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6" name="Google Shape;336;p69"/>
          <p:cNvSpPr/>
          <p:nvPr/>
        </p:nvSpPr>
        <p:spPr>
          <a:xfrm>
            <a:off x="3943350" y="1131570"/>
            <a:ext cx="1302900" cy="1766100"/>
          </a:xfrm>
          <a:prstGeom prst="rect">
            <a:avLst/>
          </a:prstGeom>
          <a:solidFill>
            <a:srgbClr val="B0B0B0"/>
          </a:solidFill>
          <a:ln w="7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69"/>
          <p:cNvSpPr/>
          <p:nvPr/>
        </p:nvSpPr>
        <p:spPr>
          <a:xfrm>
            <a:off x="3943350" y="2897505"/>
            <a:ext cx="1302900" cy="706200"/>
          </a:xfrm>
          <a:prstGeom prst="rect">
            <a:avLst/>
          </a:prstGeom>
          <a:solidFill>
            <a:srgbClr val="6E6E6E"/>
          </a:solidFill>
          <a:ln w="7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69"/>
          <p:cNvSpPr/>
          <p:nvPr/>
        </p:nvSpPr>
        <p:spPr>
          <a:xfrm>
            <a:off x="3943350" y="3603879"/>
            <a:ext cx="1302900" cy="688800"/>
          </a:xfrm>
          <a:prstGeom prst="rect">
            <a:avLst/>
          </a:prstGeom>
          <a:solidFill>
            <a:srgbClr val="1F5C8B"/>
          </a:solidFill>
          <a:ln w="7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69"/>
          <p:cNvSpPr/>
          <p:nvPr/>
        </p:nvSpPr>
        <p:spPr>
          <a:xfrm>
            <a:off x="3943350" y="4292594"/>
            <a:ext cx="1302900" cy="370800"/>
          </a:xfrm>
          <a:prstGeom prst="rect">
            <a:avLst/>
          </a:prstGeom>
          <a:solidFill>
            <a:srgbClr val="4FA8E0"/>
          </a:solidFill>
          <a:ln w="7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69"/>
          <p:cNvSpPr/>
          <p:nvPr/>
        </p:nvSpPr>
        <p:spPr>
          <a:xfrm>
            <a:off x="3703320" y="2897505"/>
            <a:ext cx="20400" cy="176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69"/>
          <p:cNvSpPr/>
          <p:nvPr/>
        </p:nvSpPr>
        <p:spPr>
          <a:xfrm>
            <a:off x="3703320" y="2897505"/>
            <a:ext cx="109800" cy="2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69"/>
          <p:cNvSpPr/>
          <p:nvPr/>
        </p:nvSpPr>
        <p:spPr>
          <a:xfrm>
            <a:off x="3703320" y="4642866"/>
            <a:ext cx="109800" cy="2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69"/>
          <p:cNvSpPr/>
          <p:nvPr/>
        </p:nvSpPr>
        <p:spPr>
          <a:xfrm>
            <a:off x="411480" y="3403282"/>
            <a:ext cx="3223500" cy="7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~50% of Americans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have hypertension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4" name="Google Shape;344;p69"/>
          <p:cNvCxnSpPr/>
          <p:nvPr/>
        </p:nvCxnSpPr>
        <p:spPr>
          <a:xfrm>
            <a:off x="5246370" y="3250692"/>
            <a:ext cx="240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5" name="Google Shape;345;p69"/>
          <p:cNvSpPr/>
          <p:nvPr/>
        </p:nvSpPr>
        <p:spPr>
          <a:xfrm>
            <a:off x="5554980" y="2907792"/>
            <a:ext cx="3154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666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en" sz="1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40% don't know they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666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en" sz="1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have hypertension, 1 in 5 Americans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6" name="Google Shape;346;p69"/>
          <p:cNvCxnSpPr/>
          <p:nvPr/>
        </p:nvCxnSpPr>
        <p:spPr>
          <a:xfrm>
            <a:off x="5246370" y="4478017"/>
            <a:ext cx="240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7" name="Google Shape;347;p69"/>
          <p:cNvSpPr/>
          <p:nvPr/>
        </p:nvSpPr>
        <p:spPr>
          <a:xfrm>
            <a:off x="5554980" y="4203697"/>
            <a:ext cx="31548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666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35% of those with known h</a:t>
            </a:r>
            <a:r>
              <a:rPr lang="en" sz="1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ypertension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666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are </a:t>
            </a:r>
            <a:r>
              <a:rPr lang="en" sz="1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under control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69"/>
          <p:cNvSpPr txBox="1"/>
          <p:nvPr/>
        </p:nvSpPr>
        <p:spPr>
          <a:xfrm>
            <a:off x="4190456" y="4333678"/>
            <a:ext cx="740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2"/>
                </a:solidFill>
              </a:rPr>
              <a:t>controlled</a:t>
            </a:r>
            <a:endParaRPr sz="1000">
              <a:solidFill>
                <a:schemeClr val="lt2"/>
              </a:solidFill>
            </a:endParaRPr>
          </a:p>
        </p:txBody>
      </p:sp>
      <p:sp>
        <p:nvSpPr>
          <p:cNvPr id="349" name="Google Shape;349;p69"/>
          <p:cNvSpPr txBox="1"/>
          <p:nvPr/>
        </p:nvSpPr>
        <p:spPr>
          <a:xfrm>
            <a:off x="4114294" y="3803888"/>
            <a:ext cx="8925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2"/>
                </a:solidFill>
              </a:rPr>
              <a:t>uncontrolled</a:t>
            </a:r>
            <a:endParaRPr sz="1000">
              <a:solidFill>
                <a:schemeClr val="lt2"/>
              </a:solidFill>
            </a:endParaRPr>
          </a:p>
        </p:txBody>
      </p:sp>
      <p:sp>
        <p:nvSpPr>
          <p:cNvPr id="350" name="Google Shape;350;p69"/>
          <p:cNvSpPr txBox="1"/>
          <p:nvPr/>
        </p:nvSpPr>
        <p:spPr>
          <a:xfrm>
            <a:off x="4114294" y="3106359"/>
            <a:ext cx="8925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2"/>
                </a:solidFill>
              </a:rPr>
              <a:t>undetected</a:t>
            </a:r>
            <a:endParaRPr sz="1000">
              <a:solidFill>
                <a:schemeClr val="lt2"/>
              </a:solidFill>
            </a:endParaRPr>
          </a:p>
        </p:txBody>
      </p:sp>
      <p:sp>
        <p:nvSpPr>
          <p:cNvPr id="351" name="Google Shape;351;p69"/>
          <p:cNvSpPr txBox="1"/>
          <p:nvPr/>
        </p:nvSpPr>
        <p:spPr>
          <a:xfrm>
            <a:off x="4125712" y="1888894"/>
            <a:ext cx="892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2"/>
                </a:solidFill>
              </a:rPr>
              <a:t>normal blood pressure</a:t>
            </a:r>
            <a:endParaRPr sz="1000">
              <a:solidFill>
                <a:schemeClr val="lt2"/>
              </a:solidFill>
            </a:endParaRPr>
          </a:p>
        </p:txBody>
      </p:sp>
      <p:pic>
        <p:nvPicPr>
          <p:cNvPr id="352" name="Google Shape;352;p69" descr="k24VLe0xJ0plnnMxXBPZb-CpiqAyBo81h8qvuc8wflMVdkAVO8jlN4QuHGm4mbYR_qOclriqn4V_XEjY0qfUJivjRL872LdinQz9rtOrxEIvh5Legu_eHH4Ob-xnq8lXVmuNMVIYCFJfnvNu_dTxtg.png"/>
          <p:cNvPicPr preferRelativeResize="0"/>
          <p:nvPr/>
        </p:nvPicPr>
        <p:blipFill rotWithShape="1">
          <a:blip r:embed="rId3">
            <a:alphaModFix/>
          </a:blip>
          <a:srcRect l="53860" t="19518" b="23061"/>
          <a:stretch/>
        </p:blipFill>
        <p:spPr>
          <a:xfrm>
            <a:off x="7789277" y="4762500"/>
            <a:ext cx="1354724" cy="29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70"/>
          <p:cNvSpPr/>
          <p:nvPr/>
        </p:nvSpPr>
        <p:spPr>
          <a:xfrm>
            <a:off x="412269" y="452631"/>
            <a:ext cx="83193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700" tIns="12700" rIns="12700" bIns="12700" anchor="t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82653"/>
                </a:solidFill>
                <a:latin typeface="Georgia"/>
                <a:ea typeface="Georgia"/>
                <a:cs typeface="Georgia"/>
                <a:sym typeface="Georgia"/>
              </a:rPr>
              <a:t>CareX Contactless Blood Pressure Sensor </a:t>
            </a:r>
            <a:endParaRPr sz="900">
              <a:solidFill>
                <a:srgbClr val="082653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59" name="Google Shape;359;p70"/>
          <p:cNvPicPr preferRelativeResize="0"/>
          <p:nvPr/>
        </p:nvPicPr>
        <p:blipFill rotWithShape="1">
          <a:blip r:embed="rId3">
            <a:alphaModFix/>
          </a:blip>
          <a:srcRect t="5213"/>
          <a:stretch/>
        </p:blipFill>
        <p:spPr>
          <a:xfrm>
            <a:off x="506750" y="939474"/>
            <a:ext cx="4065249" cy="3962851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70"/>
          <p:cNvSpPr/>
          <p:nvPr/>
        </p:nvSpPr>
        <p:spPr>
          <a:xfrm>
            <a:off x="4660525" y="1082600"/>
            <a:ext cx="4065300" cy="3819600"/>
          </a:xfrm>
          <a:prstGeom prst="roundRect">
            <a:avLst>
              <a:gd name="adj" fmla="val 5000"/>
            </a:avLst>
          </a:prstGeom>
          <a:solidFill>
            <a:srgbClr val="EAF3FB"/>
          </a:solidFill>
          <a:ln>
            <a:noFill/>
          </a:ln>
        </p:spPr>
        <p:txBody>
          <a:bodyPr spcFirstLastPara="1" wrap="square" lIns="114300" tIns="80000" rIns="114300" bIns="800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8CCB"/>
              </a:buClr>
              <a:buSzPts val="900"/>
              <a:buFont typeface="Arial"/>
              <a:buNone/>
            </a:pPr>
            <a:r>
              <a:rPr lang="en" sz="1500" b="1">
                <a:solidFill>
                  <a:srgbClr val="178CCB"/>
                </a:solidFill>
                <a:latin typeface="Calibri"/>
                <a:ea typeface="Calibri"/>
                <a:cs typeface="Calibri"/>
                <a:sym typeface="Calibri"/>
              </a:rPr>
              <a:t>UCSF Division of General Internal Medicine 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Calibri"/>
              <a:buNone/>
            </a:pPr>
            <a:endParaRPr sz="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78CCB"/>
              </a:buClr>
              <a:buSzPts val="1500"/>
              <a:buFont typeface="Arial"/>
              <a:buChar char="•"/>
            </a:pPr>
            <a:r>
              <a:rPr lang="en" sz="1500">
                <a:solidFill>
                  <a:srgbClr val="052049"/>
                </a:solidFill>
                <a:latin typeface="Calibri"/>
                <a:ea typeface="Calibri"/>
                <a:cs typeface="Calibri"/>
                <a:sym typeface="Calibri"/>
              </a:rPr>
              <a:t>IRB-approved technical feasibility study; FDA approval in preparation</a:t>
            </a:r>
            <a:endParaRPr sz="1500">
              <a:solidFill>
                <a:srgbClr val="05204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78CCB"/>
              </a:buClr>
              <a:buSzPts val="1500"/>
              <a:buFont typeface="Arial"/>
              <a:buChar char="•"/>
            </a:pPr>
            <a:r>
              <a:rPr lang="en" sz="1500">
                <a:solidFill>
                  <a:srgbClr val="052049"/>
                </a:solidFill>
                <a:latin typeface="Calibri"/>
                <a:ea typeface="Calibri"/>
                <a:cs typeface="Calibri"/>
                <a:sym typeface="Calibri"/>
              </a:rPr>
              <a:t>Started July 2026</a:t>
            </a:r>
            <a:endParaRPr sz="1500">
              <a:solidFill>
                <a:srgbClr val="05204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78CCB"/>
              </a:buClr>
              <a:buSzPts val="1500"/>
              <a:buFont typeface="Arial"/>
              <a:buChar char="•"/>
            </a:pPr>
            <a:r>
              <a:rPr lang="en" sz="1500">
                <a:solidFill>
                  <a:srgbClr val="052049"/>
                </a:solidFill>
                <a:latin typeface="Calibri"/>
                <a:ea typeface="Calibri"/>
                <a:cs typeface="Calibri"/>
                <a:sym typeface="Calibri"/>
              </a:rPr>
              <a:t>Early feedback: patients like it, trust it more than cuff readings </a:t>
            </a:r>
            <a:endParaRPr sz="1500">
              <a:solidFill>
                <a:srgbClr val="05204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5204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178CCB"/>
                </a:solidFill>
                <a:latin typeface="Calibri"/>
                <a:ea typeface="Calibri"/>
                <a:cs typeface="Calibri"/>
                <a:sym typeface="Calibri"/>
              </a:rPr>
              <a:t>Challenges</a:t>
            </a:r>
            <a:endParaRPr sz="1500" b="1">
              <a:solidFill>
                <a:srgbClr val="178CC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00" b="1">
              <a:solidFill>
                <a:srgbClr val="178CCB"/>
              </a:solidFill>
            </a:endParaRPr>
          </a:p>
          <a:p>
            <a:pPr marL="139700" lvl="0" indent="-1460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78CCB"/>
              </a:buClr>
              <a:buSzPts val="1500"/>
              <a:buChar char="•"/>
            </a:pPr>
            <a:r>
              <a:rPr lang="en" sz="1500">
                <a:solidFill>
                  <a:srgbClr val="052049"/>
                </a:solidFill>
                <a:latin typeface="Calibri"/>
                <a:ea typeface="Calibri"/>
                <a:cs typeface="Calibri"/>
                <a:sym typeface="Calibri"/>
              </a:rPr>
              <a:t>Integrating BP readings into Electronic Health Record </a:t>
            </a:r>
            <a:endParaRPr sz="1500">
              <a:solidFill>
                <a:srgbClr val="05204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lvl="0" indent="-1460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78CCB"/>
              </a:buClr>
              <a:buSzPts val="1500"/>
              <a:buChar char="•"/>
            </a:pPr>
            <a:r>
              <a:rPr lang="en" sz="1500">
                <a:solidFill>
                  <a:srgbClr val="052049"/>
                </a:solidFill>
                <a:latin typeface="Calibri"/>
                <a:ea typeface="Calibri"/>
                <a:cs typeface="Calibri"/>
                <a:sym typeface="Calibri"/>
              </a:rPr>
              <a:t>Many companies are selling remote BP monitoring, risking silos and confusion</a:t>
            </a:r>
            <a:endParaRPr sz="1700">
              <a:solidFill>
                <a:srgbClr val="05204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5204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70"/>
          <p:cNvSpPr txBox="1"/>
          <p:nvPr/>
        </p:nvSpPr>
        <p:spPr>
          <a:xfrm>
            <a:off x="1304875" y="4804800"/>
            <a:ext cx="2469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/>
              <a:t>CEO Ozcan Cikmaz</a:t>
            </a:r>
            <a:endParaRPr sz="1000" i="1"/>
          </a:p>
        </p:txBody>
      </p:sp>
      <p:pic>
        <p:nvPicPr>
          <p:cNvPr id="362" name="Google Shape;362;p70" descr="k24VLe0xJ0plnnMxXBPZb-CpiqAyBo81h8qvuc8wflMVdkAVO8jlN4QuHGm4mbYR_qOclriqn4V_XEjY0qfUJivjRL872LdinQz9rtOrxEIvh5Legu_eHH4Ob-xnq8lXVmuNMVIYCFJfnvNu_dTxtg.png"/>
          <p:cNvPicPr preferRelativeResize="0"/>
          <p:nvPr/>
        </p:nvPicPr>
        <p:blipFill rotWithShape="1">
          <a:blip r:embed="rId4">
            <a:alphaModFix/>
          </a:blip>
          <a:srcRect l="53860" t="19518" b="23061"/>
          <a:stretch/>
        </p:blipFill>
        <p:spPr>
          <a:xfrm>
            <a:off x="7789277" y="4762500"/>
            <a:ext cx="1354724" cy="29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71" title="Screenshot 2026-07-31 at 5.16.0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263" y="209550"/>
            <a:ext cx="7400925" cy="1847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8" name="Google Shape;368;p71"/>
          <p:cNvCxnSpPr>
            <a:stCxn id="369" idx="3"/>
            <a:endCxn id="370" idx="1"/>
          </p:cNvCxnSpPr>
          <p:nvPr/>
        </p:nvCxnSpPr>
        <p:spPr>
          <a:xfrm>
            <a:off x="3644878" y="3252201"/>
            <a:ext cx="20949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371" name="Google Shape;371;p71"/>
          <p:cNvGrpSpPr/>
          <p:nvPr/>
        </p:nvGrpSpPr>
        <p:grpSpPr>
          <a:xfrm>
            <a:off x="542150" y="2333625"/>
            <a:ext cx="7953374" cy="1837151"/>
            <a:chOff x="523100" y="2209800"/>
            <a:chExt cx="7953374" cy="1837151"/>
          </a:xfrm>
        </p:grpSpPr>
        <p:pic>
          <p:nvPicPr>
            <p:cNvPr id="369" name="Google Shape;369;p7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23100" y="2209800"/>
              <a:ext cx="3102728" cy="1837151"/>
            </a:xfrm>
            <a:prstGeom prst="rect">
              <a:avLst/>
            </a:prstGeom>
            <a:noFill/>
            <a:ln w="91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4760" dist="18253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370" name="Google Shape;370;p71" title="ChatGPT Image Aug 2, 2026 at 11_06_16 PM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720748" y="2209800"/>
              <a:ext cx="2755726" cy="1837151"/>
            </a:xfrm>
            <a:prstGeom prst="rect">
              <a:avLst/>
            </a:prstGeom>
            <a:noFill/>
            <a:ln>
              <a:noFill/>
            </a:ln>
            <a:effectLst>
              <a:outerShdw blurRad="54760" dist="18253" dir="5400000" algn="bl" rotWithShape="0">
                <a:srgbClr val="000000">
                  <a:alpha val="50000"/>
                </a:srgbClr>
              </a:outerShdw>
            </a:effectLst>
          </p:spPr>
        </p:pic>
        <p:sp>
          <p:nvSpPr>
            <p:cNvPr id="372" name="Google Shape;372;p71"/>
            <p:cNvSpPr txBox="1"/>
            <p:nvPr/>
          </p:nvSpPr>
          <p:spPr>
            <a:xfrm>
              <a:off x="3706825" y="2822200"/>
              <a:ext cx="1932900" cy="78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/>
                <a:t>Deep learning AI model</a:t>
              </a:r>
              <a:endParaRPr sz="130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/>
                <a:t>predicts risk of sudden cardiac death</a:t>
              </a:r>
              <a:endParaRPr sz="1300"/>
            </a:p>
          </p:txBody>
        </p:sp>
      </p:grpSp>
      <p:pic>
        <p:nvPicPr>
          <p:cNvPr id="373" name="Google Shape;373;p71" descr="k24VLe0xJ0plnnMxXBPZb-CpiqAyBo81h8qvuc8wflMVdkAVO8jlN4QuHGm4mbYR_qOclriqn4V_XEjY0qfUJivjRL872LdinQz9rtOrxEIvh5Legu_eHH4Ob-xnq8lXVmuNMVIYCFJfnvNu_dTxtg.png"/>
          <p:cNvPicPr preferRelativeResize="0"/>
          <p:nvPr/>
        </p:nvPicPr>
        <p:blipFill rotWithShape="1">
          <a:blip r:embed="rId6">
            <a:alphaModFix/>
          </a:blip>
          <a:srcRect l="53860" t="19518" b="23061"/>
          <a:stretch/>
        </p:blipFill>
        <p:spPr>
          <a:xfrm>
            <a:off x="7789277" y="4762500"/>
            <a:ext cx="1354724" cy="29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72"/>
          <p:cNvPicPr preferRelativeResize="0"/>
          <p:nvPr/>
        </p:nvPicPr>
        <p:blipFill rotWithShape="1">
          <a:blip r:embed="rId3">
            <a:alphaModFix/>
          </a:blip>
          <a:srcRect l="1872" t="3177" r="2103" b="1421"/>
          <a:stretch/>
        </p:blipFill>
        <p:spPr>
          <a:xfrm>
            <a:off x="287425" y="501725"/>
            <a:ext cx="6655900" cy="4463102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72"/>
          <p:cNvSpPr txBox="1"/>
          <p:nvPr/>
        </p:nvSpPr>
        <p:spPr>
          <a:xfrm>
            <a:off x="152400" y="4900163"/>
            <a:ext cx="3388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Image credit: </a:t>
            </a:r>
            <a:r>
              <a:rPr lang="en" sz="900" b="0" i="0" u="sng" strike="noStrike" cap="none">
                <a:solidFill>
                  <a:schemeClr val="hlink"/>
                </a:solidFill>
                <a:latin typeface="Avenir"/>
                <a:ea typeface="Avenir"/>
                <a:cs typeface="Avenir"/>
                <a:sym typeface="Avenir"/>
                <a:hlinkClick r:id="rId4"/>
              </a:rPr>
              <a:t>Scriberia</a:t>
            </a:r>
            <a:r>
              <a:rPr lang="en" sz="9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, for the </a:t>
            </a:r>
            <a:r>
              <a:rPr lang="en" sz="900" b="0" i="0" u="sng" strike="noStrike" cap="none">
                <a:solidFill>
                  <a:schemeClr val="hlink"/>
                </a:solidFill>
                <a:latin typeface="Avenir"/>
                <a:ea typeface="Avenir"/>
                <a:cs typeface="Avenir"/>
                <a:sym typeface="Avenir"/>
                <a:hlinkClick r:id="rId5"/>
              </a:rPr>
              <a:t>Turing Way Book Dashes</a:t>
            </a:r>
            <a:r>
              <a:rPr lang="en" sz="9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.</a:t>
            </a:r>
            <a:endParaRPr sz="9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380" name="Google Shape;380;p72"/>
          <p:cNvGrpSpPr/>
          <p:nvPr/>
        </p:nvGrpSpPr>
        <p:grpSpPr>
          <a:xfrm>
            <a:off x="-10600" y="-10600"/>
            <a:ext cx="98400" cy="5154050"/>
            <a:chOff x="-10600" y="-10600"/>
            <a:chExt cx="98400" cy="5154050"/>
          </a:xfrm>
        </p:grpSpPr>
        <p:sp>
          <p:nvSpPr>
            <p:cNvPr id="381" name="Google Shape;381;p72"/>
            <p:cNvSpPr/>
            <p:nvPr/>
          </p:nvSpPr>
          <p:spPr>
            <a:xfrm>
              <a:off x="-10600" y="-10600"/>
              <a:ext cx="98400" cy="2577000"/>
            </a:xfrm>
            <a:prstGeom prst="rect">
              <a:avLst/>
            </a:prstGeom>
            <a:solidFill>
              <a:srgbClr val="FDB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72"/>
            <p:cNvSpPr/>
            <p:nvPr/>
          </p:nvSpPr>
          <p:spPr>
            <a:xfrm>
              <a:off x="-10600" y="2566450"/>
              <a:ext cx="98400" cy="2577000"/>
            </a:xfrm>
            <a:prstGeom prst="rect">
              <a:avLst/>
            </a:prstGeom>
            <a:solidFill>
              <a:srgbClr val="0032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83" name="Google Shape;383;p72"/>
          <p:cNvPicPr preferRelativeResize="0"/>
          <p:nvPr/>
        </p:nvPicPr>
        <p:blipFill rotWithShape="1">
          <a:blip r:embed="rId6">
            <a:alphaModFix/>
          </a:blip>
          <a:srcRect r="15009" b="68172"/>
          <a:stretch/>
        </p:blipFill>
        <p:spPr>
          <a:xfrm>
            <a:off x="5914375" y="284275"/>
            <a:ext cx="3117800" cy="1442650"/>
          </a:xfrm>
          <a:prstGeom prst="rect">
            <a:avLst/>
          </a:prstGeom>
          <a:noFill/>
          <a:ln>
            <a:noFill/>
          </a:ln>
          <a:effectLst>
            <a:outerShdw blurRad="42863" dist="14288" dir="5400000" algn="bl" rotWithShape="0">
              <a:srgbClr val="000000">
                <a:alpha val="49410"/>
              </a:srgbClr>
            </a:outerShdw>
          </a:effectLst>
        </p:spPr>
      </p:pic>
      <p:pic>
        <p:nvPicPr>
          <p:cNvPr id="384" name="Google Shape;384;p7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41325" y="1271925"/>
            <a:ext cx="1391450" cy="3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7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04173" y="4168050"/>
            <a:ext cx="686875" cy="796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treamline">
  <a:themeElements>
    <a:clrScheme name="Streamline">
      <a:dk1>
        <a:srgbClr val="003262"/>
      </a:dk1>
      <a:lt1>
        <a:srgbClr val="FFFFFF"/>
      </a:lt1>
      <a:dk2>
        <a:srgbClr val="46535E"/>
      </a:dk2>
      <a:lt2>
        <a:srgbClr val="EEEEEE"/>
      </a:lt2>
      <a:accent1>
        <a:srgbClr val="FDB515"/>
      </a:accent1>
      <a:accent2>
        <a:srgbClr val="C4820E"/>
      </a:accent2>
      <a:accent3>
        <a:srgbClr val="00B0DA"/>
      </a:accent3>
      <a:accent4>
        <a:srgbClr val="00A598"/>
      </a:accent4>
      <a:accent5>
        <a:srgbClr val="178CCB"/>
      </a:accent5>
      <a:accent6>
        <a:srgbClr val="F48024"/>
      </a:accent6>
      <a:hlink>
        <a:srgbClr val="3B7EA1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lain">
  <a:themeElements>
    <a:clrScheme name="New_Template4">
      <a:dk1>
        <a:srgbClr val="073763"/>
      </a:dk1>
      <a:lt1>
        <a:srgbClr val="000000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B45F06"/>
      </a:accent6>
      <a:hlink>
        <a:srgbClr val="3C78D8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948</Words>
  <Application>Microsoft Macintosh PowerPoint</Application>
  <PresentationFormat>On-screen Show (16:9)</PresentationFormat>
  <Paragraphs>108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33" baseType="lpstr">
      <vt:lpstr>Avenir</vt:lpstr>
      <vt:lpstr>Arial</vt:lpstr>
      <vt:lpstr>Palatino</vt:lpstr>
      <vt:lpstr>Open Sans Light</vt:lpstr>
      <vt:lpstr>Roboto</vt:lpstr>
      <vt:lpstr>Roboto Light</vt:lpstr>
      <vt:lpstr>Helvetica Neue</vt:lpstr>
      <vt:lpstr>Lato</vt:lpstr>
      <vt:lpstr>Telex</vt:lpstr>
      <vt:lpstr>Helvetica Neue Light</vt:lpstr>
      <vt:lpstr>Calibri</vt:lpstr>
      <vt:lpstr>Work Sans Medium</vt:lpstr>
      <vt:lpstr>Poppins</vt:lpstr>
      <vt:lpstr>Georgia</vt:lpstr>
      <vt:lpstr>PT Sans</vt:lpstr>
      <vt:lpstr>Open Sans</vt:lpstr>
      <vt:lpstr>Average</vt:lpstr>
      <vt:lpstr>Simple Light</vt:lpstr>
      <vt:lpstr>Office Theme</vt:lpstr>
      <vt:lpstr>Office Theme</vt:lpstr>
      <vt:lpstr>Streamline</vt:lpstr>
      <vt:lpstr>Plain</vt:lpstr>
      <vt:lpstr>AI for MedTech/Digital Health</vt:lpstr>
      <vt:lpstr>UCSF UC Berkeley Computational Precision Health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Sim, Ida</cp:lastModifiedBy>
  <cp:revision>1</cp:revision>
  <dcterms:modified xsi:type="dcterms:W3CDTF">2026-08-03T16:48:02Z</dcterms:modified>
</cp:coreProperties>
</file>