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h+RqB5Xi4Wy1fe9R5/4mm74xUap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customschemas.google.com/relationships/presentationmetadata" Target="meta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1" name="Google Shape;191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" name="Google Shape;2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" name="Google Shape;3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" name="Google Shape;4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c5b3287bd9_0_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g3c5b3287bd9_0_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g3c5b3287bd9_0_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d037ff16d2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" name="Google Shape;136;g3d037ff16d2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g3d037ff16d2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276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914400" y="1645920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MAKING PARENTAL CONTROLS ACTUALLY WORK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914400" y="2651760"/>
            <a:ext cx="7315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800"/>
              <a:buFont typeface="Calibri"/>
              <a:buNone/>
            </a:pPr>
            <a:r>
              <a:rPr b="0" i="1" lang="en-US" sz="18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Practical Insights from People Who Built These Systems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914400" y="3840480"/>
            <a:ext cx="73152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Courtney Froehlig (Ex-TikTok Youth Policy) | Anneke Buffone (Ex-Meta Research)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CPPA Child &amp; Teen Safety Session | March 17, 2026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5F5"/>
        </a:solid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28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ACTION 5 — </a:t>
            </a:r>
            <a:r>
              <a:rPr b="1" lang="en-US" sz="2800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Independent</a:t>
            </a:r>
            <a:r>
              <a:rPr b="1" lang="en-US" sz="2800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 Testing and Verification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0"/>
          <p:cNvSpPr/>
          <p:nvPr/>
        </p:nvSpPr>
        <p:spPr>
          <a:xfrm>
            <a:off x="548640" y="1554480"/>
            <a:ext cx="2468880" cy="292608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0280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0"/>
          <p:cNvSpPr/>
          <p:nvPr/>
        </p:nvSpPr>
        <p:spPr>
          <a:xfrm>
            <a:off x="548640" y="1554480"/>
            <a:ext cx="2468880" cy="457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0"/>
          <p:cNvSpPr/>
          <p:nvPr/>
        </p:nvSpPr>
        <p:spPr>
          <a:xfrm>
            <a:off x="548640" y="1600200"/>
            <a:ext cx="24688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Company-Mandated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Reports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0"/>
          <p:cNvSpPr/>
          <p:nvPr/>
        </p:nvSpPr>
        <p:spPr>
          <a:xfrm>
            <a:off x="685800" y="2194560"/>
            <a:ext cx="2194560" cy="210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Provide data</a:t>
            </a: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en-US" sz="12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estimated rates of kids on with false ages, </a:t>
            </a: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parental control</a:t>
            </a:r>
            <a:r>
              <a:rPr lang="en-US" sz="12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 set and used</a:t>
            </a: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, teen</a:t>
            </a:r>
            <a:r>
              <a:rPr lang="en-US" sz="12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/parent </a:t>
            </a: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user-flagged harms that are actioned on vs. released (e.g., eating disorders, self-harm)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0"/>
          <p:cNvSpPr/>
          <p:nvPr/>
        </p:nvSpPr>
        <p:spPr>
          <a:xfrm>
            <a:off x="3200400" y="1554480"/>
            <a:ext cx="2468880" cy="292608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0280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0"/>
          <p:cNvSpPr/>
          <p:nvPr/>
        </p:nvSpPr>
        <p:spPr>
          <a:xfrm>
            <a:off x="3200400" y="1554480"/>
            <a:ext cx="2468880" cy="457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0"/>
          <p:cNvSpPr/>
          <p:nvPr/>
        </p:nvSpPr>
        <p:spPr>
          <a:xfrm>
            <a:off x="3200400" y="1600200"/>
            <a:ext cx="24688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Independent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Verification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0"/>
          <p:cNvSpPr/>
          <p:nvPr/>
        </p:nvSpPr>
        <p:spPr>
          <a:xfrm>
            <a:off x="3337560" y="2194560"/>
            <a:ext cx="2194560" cy="210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Government- and </a:t>
            </a:r>
            <a:r>
              <a:rPr lang="en-US" sz="12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independently </a:t>
            </a: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funded testing </a:t>
            </a:r>
            <a:r>
              <a:rPr lang="en-US" sz="12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of outside research to test if harms and rates of minors on apps without appropriate protections is reduced with new mandates and </a:t>
            </a:r>
            <a:r>
              <a:rPr lang="en-US" sz="12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device</a:t>
            </a:r>
            <a:r>
              <a:rPr lang="en-US" sz="12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and app level </a:t>
            </a:r>
            <a:r>
              <a:rPr lang="en-US" sz="12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changes</a:t>
            </a:r>
            <a:r>
              <a:rPr lang="en-US" sz="12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0"/>
          <p:cNvSpPr/>
          <p:nvPr/>
        </p:nvSpPr>
        <p:spPr>
          <a:xfrm>
            <a:off x="5852160" y="1554480"/>
            <a:ext cx="2468880" cy="292608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0280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0"/>
          <p:cNvSpPr/>
          <p:nvPr/>
        </p:nvSpPr>
        <p:spPr>
          <a:xfrm>
            <a:off x="5852160" y="1554480"/>
            <a:ext cx="2468880" cy="457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0"/>
          <p:cNvSpPr/>
          <p:nvPr/>
        </p:nvSpPr>
        <p:spPr>
          <a:xfrm>
            <a:off x="5852160" y="1600200"/>
            <a:ext cx="24688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Intervention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0"/>
          <p:cNvSpPr/>
          <p:nvPr/>
        </p:nvSpPr>
        <p:spPr>
          <a:xfrm>
            <a:off x="5989320" y="2194560"/>
            <a:ext cx="2194560" cy="210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Independent</a:t>
            </a:r>
            <a:r>
              <a:rPr lang="en-US" sz="12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researchers testing </a:t>
            </a: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different interventions </a:t>
            </a:r>
            <a:r>
              <a:rPr lang="en-US" sz="12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their effectiveness (e.g., r</a:t>
            </a:r>
            <a:r>
              <a:rPr lang="en-US" sz="12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aising </a:t>
            </a: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minimum age vs. </a:t>
            </a:r>
            <a:r>
              <a:rPr lang="en-US" sz="12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raising</a:t>
            </a: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minimum age + parental consent opt out; ID/face scan vs. unobtrusive behavioral markers to detect age </a:t>
            </a:r>
            <a:r>
              <a:rPr lang="en-US" sz="12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→ impact on compliance and Youth harm rates </a:t>
            </a:r>
            <a:r>
              <a:rPr b="0" i="0" lang="en-US" sz="12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5F5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400"/>
              <a:buFont typeface="Calibri"/>
              <a:buNone/>
            </a:pPr>
            <a:r>
              <a:rPr b="1" i="0" lang="en-US" sz="3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Standards help everyone — not just kids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2"/>
          <p:cNvSpPr/>
          <p:nvPr/>
        </p:nvSpPr>
        <p:spPr>
          <a:xfrm>
            <a:off x="640080" y="1371600"/>
            <a:ext cx="2468880" cy="292608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0280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2"/>
          <p:cNvSpPr/>
          <p:nvPr/>
        </p:nvSpPr>
        <p:spPr>
          <a:xfrm>
            <a:off x="640080" y="1371600"/>
            <a:ext cx="2468880" cy="457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2"/>
          <p:cNvSpPr/>
          <p:nvPr/>
        </p:nvSpPr>
        <p:spPr>
          <a:xfrm>
            <a:off x="640080" y="1463040"/>
            <a:ext cx="24688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Regulators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2"/>
          <p:cNvSpPr/>
          <p:nvPr/>
        </p:nvSpPr>
        <p:spPr>
          <a:xfrm>
            <a:off x="777240" y="2011680"/>
            <a:ext cx="2194560" cy="210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Data to guide effective laws, know what platform changes and legal mandates will be best suited to reduce harm to children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2"/>
          <p:cNvSpPr/>
          <p:nvPr/>
        </p:nvSpPr>
        <p:spPr>
          <a:xfrm>
            <a:off x="3291840" y="1371600"/>
            <a:ext cx="2468880" cy="292608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0280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2"/>
          <p:cNvSpPr/>
          <p:nvPr/>
        </p:nvSpPr>
        <p:spPr>
          <a:xfrm>
            <a:off x="3291840" y="1371600"/>
            <a:ext cx="2468880" cy="457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2"/>
          <p:cNvSpPr/>
          <p:nvPr/>
        </p:nvSpPr>
        <p:spPr>
          <a:xfrm>
            <a:off x="3291840" y="1463040"/>
            <a:ext cx="24688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Industry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2"/>
          <p:cNvSpPr/>
          <p:nvPr/>
        </p:nvSpPr>
        <p:spPr>
          <a:xfrm>
            <a:off x="3429000" y="2011680"/>
            <a:ext cx="2194560" cy="210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Compliance rulebook instead of patchwork mandates 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(some of which contradict one another); 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avoid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litigation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2"/>
          <p:cNvSpPr/>
          <p:nvPr/>
        </p:nvSpPr>
        <p:spPr>
          <a:xfrm>
            <a:off x="5943600" y="1371600"/>
            <a:ext cx="2468880" cy="292608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0280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2"/>
          <p:cNvSpPr/>
          <p:nvPr/>
        </p:nvSpPr>
        <p:spPr>
          <a:xfrm>
            <a:off x="5943600" y="1371600"/>
            <a:ext cx="2468880" cy="45720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2"/>
          <p:cNvSpPr/>
          <p:nvPr/>
        </p:nvSpPr>
        <p:spPr>
          <a:xfrm>
            <a:off x="5943600" y="1463040"/>
            <a:ext cx="24688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Families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2"/>
          <p:cNvSpPr/>
          <p:nvPr/>
        </p:nvSpPr>
        <p:spPr>
          <a:xfrm>
            <a:off x="6080760" y="2011680"/>
            <a:ext cx="2194560" cy="210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Simple, effective protection that 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they can rely 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2761"/>
        </a:solidFill>
      </p:bgPr>
    </p:bg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3"/>
          <p:cNvSpPr/>
          <p:nvPr/>
        </p:nvSpPr>
        <p:spPr>
          <a:xfrm>
            <a:off x="457200" y="54864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Five actions. One path.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3"/>
          <p:cNvSpPr/>
          <p:nvPr/>
        </p:nvSpPr>
        <p:spPr>
          <a:xfrm>
            <a:off x="685740" y="1714345"/>
            <a:ext cx="822900" cy="822900"/>
          </a:xfrm>
          <a:prstGeom prst="ellipse">
            <a:avLst/>
          </a:prstGeom>
          <a:solidFill>
            <a:srgbClr val="CADCF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3"/>
          <p:cNvSpPr/>
          <p:nvPr/>
        </p:nvSpPr>
        <p:spPr>
          <a:xfrm>
            <a:off x="685740" y="1851505"/>
            <a:ext cx="8229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3"/>
          <p:cNvSpPr/>
          <p:nvPr/>
        </p:nvSpPr>
        <p:spPr>
          <a:xfrm>
            <a:off x="319980" y="2720185"/>
            <a:ext cx="1554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Privacy preserving age assurance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13"/>
          <p:cNvSpPr/>
          <p:nvPr/>
        </p:nvSpPr>
        <p:spPr>
          <a:xfrm>
            <a:off x="2423100" y="1714345"/>
            <a:ext cx="822900" cy="822900"/>
          </a:xfrm>
          <a:prstGeom prst="ellipse">
            <a:avLst/>
          </a:prstGeom>
          <a:solidFill>
            <a:srgbClr val="CADCF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3"/>
          <p:cNvSpPr/>
          <p:nvPr/>
        </p:nvSpPr>
        <p:spPr>
          <a:xfrm>
            <a:off x="2423100" y="1851505"/>
            <a:ext cx="8229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3"/>
          <p:cNvSpPr/>
          <p:nvPr/>
        </p:nvSpPr>
        <p:spPr>
          <a:xfrm>
            <a:off x="2057340" y="2720185"/>
            <a:ext cx="1554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inimal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safety standards, on by de</a:t>
            </a:r>
            <a:r>
              <a:rPr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fault for all kids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3"/>
          <p:cNvSpPr/>
          <p:nvPr/>
        </p:nvSpPr>
        <p:spPr>
          <a:xfrm>
            <a:off x="4160460" y="1714345"/>
            <a:ext cx="822900" cy="822900"/>
          </a:xfrm>
          <a:prstGeom prst="ellipse">
            <a:avLst/>
          </a:prstGeom>
          <a:solidFill>
            <a:srgbClr val="CADCF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3"/>
          <p:cNvSpPr/>
          <p:nvPr/>
        </p:nvSpPr>
        <p:spPr>
          <a:xfrm>
            <a:off x="4160460" y="1851505"/>
            <a:ext cx="8229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3"/>
          <p:cNvSpPr/>
          <p:nvPr/>
        </p:nvSpPr>
        <p:spPr>
          <a:xfrm>
            <a:off x="3794700" y="2720185"/>
            <a:ext cx="1554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Highlight</a:t>
            </a:r>
            <a:r>
              <a:rPr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reel for parents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3"/>
          <p:cNvSpPr/>
          <p:nvPr/>
        </p:nvSpPr>
        <p:spPr>
          <a:xfrm>
            <a:off x="5897820" y="1714345"/>
            <a:ext cx="822900" cy="822900"/>
          </a:xfrm>
          <a:prstGeom prst="ellipse">
            <a:avLst/>
          </a:prstGeom>
          <a:solidFill>
            <a:srgbClr val="CADCF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3"/>
          <p:cNvSpPr/>
          <p:nvPr/>
        </p:nvSpPr>
        <p:spPr>
          <a:xfrm>
            <a:off x="5897820" y="1851505"/>
            <a:ext cx="8229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3"/>
          <p:cNvSpPr/>
          <p:nvPr/>
        </p:nvSpPr>
        <p:spPr>
          <a:xfrm>
            <a:off x="5532060" y="2720185"/>
            <a:ext cx="1554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Standardized </a:t>
            </a:r>
            <a:r>
              <a:rPr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parental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controls + apps requ</a:t>
            </a:r>
            <a:r>
              <a:rPr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ired to query device </a:t>
            </a: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API</a:t>
            </a:r>
            <a:r>
              <a:rPr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3"/>
          <p:cNvSpPr/>
          <p:nvPr/>
        </p:nvSpPr>
        <p:spPr>
          <a:xfrm>
            <a:off x="7635180" y="1714345"/>
            <a:ext cx="822900" cy="822900"/>
          </a:xfrm>
          <a:prstGeom prst="ellipse">
            <a:avLst/>
          </a:prstGeom>
          <a:solidFill>
            <a:srgbClr val="CADCF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3"/>
          <p:cNvSpPr/>
          <p:nvPr/>
        </p:nvSpPr>
        <p:spPr>
          <a:xfrm>
            <a:off x="7635180" y="1851505"/>
            <a:ext cx="8229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3"/>
          <p:cNvSpPr/>
          <p:nvPr/>
        </p:nvSpPr>
        <p:spPr>
          <a:xfrm>
            <a:off x="7269420" y="2720185"/>
            <a:ext cx="1554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Fund independent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testing that proves kids are safer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5F5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600"/>
              <a:buFont typeface="Calibri"/>
              <a:buNone/>
            </a:pPr>
            <a:r>
              <a:rPr b="1" i="0" lang="en-US" sz="36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The Current Experience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457200" y="118872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8090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028090"/>
                </a:solidFill>
                <a:latin typeface="Calibri"/>
                <a:ea typeface="Calibri"/>
                <a:cs typeface="Calibri"/>
                <a:sym typeface="Calibri"/>
              </a:rPr>
              <a:t>Parents: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457200" y="164592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High Friction: </a:t>
            </a: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Time-consuming, buried in menus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Information Overload: </a:t>
            </a: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Raw data without actionable insights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457200" y="246888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8090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028090"/>
                </a:solidFill>
                <a:latin typeface="Calibri"/>
                <a:ea typeface="Calibri"/>
                <a:cs typeface="Calibri"/>
                <a:sym typeface="Calibri"/>
              </a:rPr>
              <a:t>Teens: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Poor UX: </a:t>
            </a: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Restricted versions feel </a:t>
            </a:r>
            <a:r>
              <a:rPr lang="en-US" sz="16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like watered-down less functional adult apps</a:t>
            </a: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; platforms under-invest in youth experiences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457200" y="356616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8090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028090"/>
                </a:solidFill>
                <a:latin typeface="Calibri"/>
                <a:ea typeface="Calibri"/>
                <a:cs typeface="Calibri"/>
                <a:sym typeface="Calibri"/>
              </a:rPr>
              <a:t>System Gaps: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457200" y="402336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Blind Spots: </a:t>
            </a: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Parents can't answer: What did my kid see?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1" lang="en-US" sz="16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Unreliable Safety</a:t>
            </a:r>
            <a:r>
              <a:rPr b="1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Alerts: </a:t>
            </a:r>
            <a:r>
              <a:rPr lang="en-US" sz="16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Fl</a:t>
            </a: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ags trigger too late, </a:t>
            </a:r>
            <a:r>
              <a:rPr lang="en-US" sz="16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only catch threats in part of the app, etc.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5F5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400"/>
              <a:buFont typeface="Calibri"/>
              <a:buNone/>
            </a:pPr>
            <a:r>
              <a:rPr b="1" i="0" lang="en-US" sz="3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Reality Check &amp; The Case for Standards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3"/>
          <p:cNvSpPr/>
          <p:nvPr/>
        </p:nvSpPr>
        <p:spPr>
          <a:xfrm>
            <a:off x="457200" y="1097280"/>
            <a:ext cx="4023360" cy="356616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0280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640080" y="128016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The Tech Reality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3"/>
          <p:cNvSpPr/>
          <p:nvPr/>
        </p:nvSpPr>
        <p:spPr>
          <a:xfrm>
            <a:off x="640080" y="1828800"/>
            <a:ext cx="3657600" cy="2651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Proven Capabilities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Age estimation via device signals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LLMs enable fast content classification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br>
              <a:rPr b="0" i="0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Why Safety Lags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Time: </a:t>
            </a: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AI solutions need regulatory push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Misaligned incentives</a:t>
            </a:r>
            <a:r>
              <a:rPr b="1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Safety precauti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ons</a:t>
            </a: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hurt</a:t>
            </a: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engagement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3"/>
          <p:cNvSpPr/>
          <p:nvPr/>
        </p:nvSpPr>
        <p:spPr>
          <a:xfrm>
            <a:off x="4663440" y="1097280"/>
            <a:ext cx="4023360" cy="356616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0280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4846320" y="128016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The Case for Standards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3"/>
          <p:cNvSpPr/>
          <p:nvPr/>
        </p:nvSpPr>
        <p:spPr>
          <a:xfrm>
            <a:off x="4846320" y="1828800"/>
            <a:ext cx="36576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rPr b="1" lang="en-US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Mandatory s</a:t>
            </a:r>
            <a:r>
              <a:rPr b="1" i="0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afety </a:t>
            </a:r>
            <a:r>
              <a:rPr b="1" lang="en-US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defaults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Like building codes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structural requirement for 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Yout safety</a:t>
            </a: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, not optional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t/>
            </a:r>
            <a:endParaRPr>
              <a:solidFill>
                <a:srgbClr val="2C3E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br>
              <a:rPr b="0" i="0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Evidence-Based Solutions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Outside/independent researchers need the right privacy-preserving access so we can build solutions</a:t>
            </a:r>
            <a:endParaRPr sz="1300">
              <a:solidFill>
                <a:srgbClr val="2C3E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Data-driven testing 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to invest in</a:t>
            </a: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what works to keep kids safe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5F5"/>
        </a:soli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The Gap</a:t>
            </a:r>
            <a:r>
              <a:rPr b="1" lang="en-US" sz="3200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 Existing Standards Fall Short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4"/>
          <p:cNvSpPr/>
          <p:nvPr/>
        </p:nvSpPr>
        <p:spPr>
          <a:xfrm>
            <a:off x="457200" y="1097280"/>
            <a:ext cx="4023360" cy="34747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Open Access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Kids can 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access browser versions of</a:t>
            </a: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apps</a:t>
            </a: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without an account, bypassing age-based youth 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protections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b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Age-Group Differentiation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13-year-olds get same experience as 17-year-olds. No sub-tiering exists.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b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Ad Targeting &amp; Data Use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Behavioral targeting of minors and use of their data for training is still the norm, 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parents have little insights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4"/>
          <p:cNvSpPr/>
          <p:nvPr/>
        </p:nvSpPr>
        <p:spPr>
          <a:xfrm>
            <a:off x="4663450" y="841313"/>
            <a:ext cx="40233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t/>
            </a:r>
            <a:endParaRPr b="1" sz="1600">
              <a:solidFill>
                <a:srgbClr val="2C3E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Deepfake Protection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No proactive detection or mandatory labeling of deepfakes with enforcement</a:t>
            </a:r>
            <a:b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t/>
            </a:r>
            <a:endParaRPr b="1" sz="1600">
              <a:solidFill>
                <a:srgbClr val="2C3E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1" lang="en-US" sz="16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E2EE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There should be no E2EE</a:t>
            </a: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for minors.</a:t>
            </a: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It puts kids at serious risk for untraceable exploitation and 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abuse.</a:t>
            </a:r>
            <a:b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t/>
            </a:r>
            <a:endParaRPr b="1" sz="1600">
              <a:solidFill>
                <a:srgbClr val="2C3E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AI Chatbot Guardrails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AI apps have not learned from social media; most lack age assurance or parental controls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4000"/>
              <a:buFont typeface="Calibri"/>
              <a:buNone/>
            </a:pPr>
            <a:r>
              <a:rPr b="1" i="0" lang="en-US" sz="40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THE STACK APPROACH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5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28090"/>
              </a:buClr>
              <a:buSzPts val="2000"/>
              <a:buFont typeface="Calibri"/>
              <a:buNone/>
            </a:pPr>
            <a:r>
              <a:rPr b="0" i="1" lang="en-US" sz="2000" u="none" cap="none" strike="noStrike">
                <a:solidFill>
                  <a:srgbClr val="028090"/>
                </a:solidFill>
                <a:latin typeface="Calibri"/>
                <a:ea typeface="Calibri"/>
                <a:cs typeface="Calibri"/>
                <a:sym typeface="Calibri"/>
              </a:rPr>
              <a:t>Stack the layers; the holes disappear.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731520" y="1645920"/>
            <a:ext cx="7680960" cy="640080"/>
          </a:xfrm>
          <a:prstGeom prst="rect">
            <a:avLst/>
          </a:prstGeom>
          <a:solidFill>
            <a:srgbClr val="028090"/>
          </a:solidFill>
          <a:ln cap="flat" cmpd="sng" w="25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914400" y="1737360"/>
            <a:ext cx="457200" cy="457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/>
          <p:nvPr/>
        </p:nvSpPr>
        <p:spPr>
          <a:xfrm>
            <a:off x="914400" y="1783080"/>
            <a:ext cx="457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5"/>
          <p:cNvSpPr/>
          <p:nvPr/>
        </p:nvSpPr>
        <p:spPr>
          <a:xfrm>
            <a:off x="1554480" y="1737360"/>
            <a:ext cx="6400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Independent Testing</a:t>
            </a: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— Catch </a:t>
            </a: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harms and safeguard failures</a:t>
            </a: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, measure </a:t>
            </a: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effectiveness of app changes→Demonstrably safe for teens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5"/>
          <p:cNvSpPr/>
          <p:nvPr/>
        </p:nvSpPr>
        <p:spPr>
          <a:xfrm>
            <a:off x="731520" y="2377440"/>
            <a:ext cx="7680960" cy="640080"/>
          </a:xfrm>
          <a:prstGeom prst="rect">
            <a:avLst/>
          </a:prstGeom>
          <a:solidFill>
            <a:srgbClr val="028090"/>
          </a:solidFill>
          <a:ln cap="flat" cmpd="sng" w="25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5"/>
          <p:cNvSpPr/>
          <p:nvPr/>
        </p:nvSpPr>
        <p:spPr>
          <a:xfrm>
            <a:off x="914400" y="2468880"/>
            <a:ext cx="457200" cy="457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5"/>
          <p:cNvSpPr/>
          <p:nvPr/>
        </p:nvSpPr>
        <p:spPr>
          <a:xfrm>
            <a:off x="914400" y="2514600"/>
            <a:ext cx="457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5"/>
          <p:cNvSpPr/>
          <p:nvPr/>
        </p:nvSpPr>
        <p:spPr>
          <a:xfrm>
            <a:off x="1554480" y="2468880"/>
            <a:ext cx="6400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Standardized Controls/API</a:t>
            </a: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— Parents set once; all apps </a:t>
            </a:r>
            <a:r>
              <a:rPr lang="en-US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default (query device settings)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5"/>
          <p:cNvSpPr/>
          <p:nvPr/>
        </p:nvSpPr>
        <p:spPr>
          <a:xfrm>
            <a:off x="731520" y="3108960"/>
            <a:ext cx="7680960" cy="640080"/>
          </a:xfrm>
          <a:prstGeom prst="rect">
            <a:avLst/>
          </a:prstGeom>
          <a:solidFill>
            <a:srgbClr val="028090"/>
          </a:solidFill>
          <a:ln cap="flat" cmpd="sng" w="25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5"/>
          <p:cNvSpPr/>
          <p:nvPr/>
        </p:nvSpPr>
        <p:spPr>
          <a:xfrm>
            <a:off x="914400" y="3200400"/>
            <a:ext cx="457200" cy="457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5"/>
          <p:cNvSpPr/>
          <p:nvPr/>
        </p:nvSpPr>
        <p:spPr>
          <a:xfrm>
            <a:off x="914400" y="3246120"/>
            <a:ext cx="457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5"/>
          <p:cNvSpPr/>
          <p:nvPr/>
        </p:nvSpPr>
        <p:spPr>
          <a:xfrm>
            <a:off x="1554480" y="3200400"/>
            <a:ext cx="6400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Minimal Standard (The Floor)</a:t>
            </a: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— Protects kids if parents do nothing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5"/>
          <p:cNvSpPr/>
          <p:nvPr/>
        </p:nvSpPr>
        <p:spPr>
          <a:xfrm>
            <a:off x="731520" y="3840480"/>
            <a:ext cx="7680960" cy="640080"/>
          </a:xfrm>
          <a:prstGeom prst="rect">
            <a:avLst/>
          </a:prstGeom>
          <a:solidFill>
            <a:srgbClr val="1E2761"/>
          </a:solidFill>
          <a:ln cap="flat" cmpd="sng" w="25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5"/>
          <p:cNvSpPr/>
          <p:nvPr/>
        </p:nvSpPr>
        <p:spPr>
          <a:xfrm>
            <a:off x="914400" y="3931920"/>
            <a:ext cx="457200" cy="457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5"/>
          <p:cNvSpPr/>
          <p:nvPr/>
        </p:nvSpPr>
        <p:spPr>
          <a:xfrm>
            <a:off x="914400" y="3977640"/>
            <a:ext cx="457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5"/>
          <p:cNvSpPr/>
          <p:nvPr/>
        </p:nvSpPr>
        <p:spPr>
          <a:xfrm>
            <a:off x="1554480" y="3931920"/>
            <a:ext cx="6400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Age Check</a:t>
            </a: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— Closes the 'kids lie'/parents help/shared devices gap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7F2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c5b3287bd9_0_6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2B4E"/>
          </a:solidFill>
          <a:ln cap="flat" cmpd="sng" w="12700">
            <a:solidFill>
              <a:srgbClr val="0D2B4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g3c5b3287bd9_0_6"/>
          <p:cNvSpPr/>
          <p:nvPr/>
        </p:nvSpPr>
        <p:spPr>
          <a:xfrm>
            <a:off x="274320" y="36576"/>
            <a:ext cx="85953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PRIVACY PRESERVING </a:t>
            </a: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AGE ASSURANCE </a:t>
            </a:r>
            <a:r>
              <a:rPr b="1"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APPROACHES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g3c5b3287bd9_0_6"/>
          <p:cNvSpPr/>
          <p:nvPr/>
        </p:nvSpPr>
        <p:spPr>
          <a:xfrm>
            <a:off x="274320" y="512064"/>
            <a:ext cx="85953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A8C8D8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A8C8D8"/>
                </a:solidFill>
                <a:latin typeface="Calibri"/>
                <a:ea typeface="Calibri"/>
                <a:cs typeface="Calibri"/>
                <a:sym typeface="Calibri"/>
              </a:rPr>
              <a:t>Privacy-first. No IDs. No face scans. No birthday countdown clock.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2" name="Google Shape;82;g3c5b3287bd9_0_6"/>
          <p:cNvCxnSpPr/>
          <p:nvPr/>
        </p:nvCxnSpPr>
        <p:spPr>
          <a:xfrm>
            <a:off x="2916936" y="2519172"/>
            <a:ext cx="183000" cy="0"/>
          </a:xfrm>
          <a:prstGeom prst="straightConnector1">
            <a:avLst/>
          </a:prstGeom>
          <a:noFill/>
          <a:ln cap="flat" cmpd="sng" w="31750">
            <a:solidFill>
              <a:srgbClr val="E76F5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3" name="Google Shape;83;g3c5b3287bd9_0_6"/>
          <p:cNvSpPr/>
          <p:nvPr/>
        </p:nvSpPr>
        <p:spPr>
          <a:xfrm>
            <a:off x="2971800" y="2372868"/>
            <a:ext cx="2013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76F5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E76F51"/>
                </a:solidFill>
                <a:latin typeface="Calibri"/>
                <a:ea typeface="Calibri"/>
                <a:cs typeface="Calibri"/>
                <a:sym typeface="Calibri"/>
              </a:rPr>
              <a:t>▶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4" name="Google Shape;84;g3c5b3287bd9_0_6"/>
          <p:cNvCxnSpPr/>
          <p:nvPr/>
        </p:nvCxnSpPr>
        <p:spPr>
          <a:xfrm>
            <a:off x="5824728" y="2519172"/>
            <a:ext cx="183000" cy="0"/>
          </a:xfrm>
          <a:prstGeom prst="straightConnector1">
            <a:avLst/>
          </a:prstGeom>
          <a:noFill/>
          <a:ln cap="flat" cmpd="sng" w="31750">
            <a:solidFill>
              <a:srgbClr val="02809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5" name="Google Shape;85;g3c5b3287bd9_0_6"/>
          <p:cNvSpPr/>
          <p:nvPr/>
        </p:nvSpPr>
        <p:spPr>
          <a:xfrm>
            <a:off x="5879592" y="2372868"/>
            <a:ext cx="2013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2809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28090"/>
                </a:solidFill>
                <a:latin typeface="Calibri"/>
                <a:ea typeface="Calibri"/>
                <a:cs typeface="Calibri"/>
                <a:sym typeface="Calibri"/>
              </a:rPr>
              <a:t>▶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3c5b3287bd9_0_6"/>
          <p:cNvSpPr/>
          <p:nvPr/>
        </p:nvSpPr>
        <p:spPr>
          <a:xfrm>
            <a:off x="228600" y="1005840"/>
            <a:ext cx="2651700" cy="32460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0DCE8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rotWithShape="0" algn="bl" dir="8100000" dist="25400">
              <a:srgbClr val="000000">
                <a:alpha val="784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g3c5b3287bd9_0_6"/>
          <p:cNvSpPr/>
          <p:nvPr/>
        </p:nvSpPr>
        <p:spPr>
          <a:xfrm>
            <a:off x="228600" y="1005840"/>
            <a:ext cx="2651700" cy="402300"/>
          </a:xfrm>
          <a:prstGeom prst="rect">
            <a:avLst/>
          </a:prstGeom>
          <a:solidFill>
            <a:srgbClr val="E76F51"/>
          </a:solidFill>
          <a:ln cap="flat" cmpd="sng" w="12700">
            <a:solidFill>
              <a:srgbClr val="E76F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g3c5b3287bd9_0_6"/>
          <p:cNvSpPr/>
          <p:nvPr/>
        </p:nvSpPr>
        <p:spPr>
          <a:xfrm>
            <a:off x="228600" y="1005840"/>
            <a:ext cx="2651700" cy="40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STEP 1: PHONE READS BEHAVIOR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g3c5b3287bd9_0_6"/>
          <p:cNvSpPr/>
          <p:nvPr/>
        </p:nvSpPr>
        <p:spPr>
          <a:xfrm>
            <a:off x="365760" y="1481328"/>
            <a:ext cx="2377500" cy="31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B4E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0D2B4E"/>
                </a:solidFill>
                <a:latin typeface="Calibri"/>
                <a:ea typeface="Calibri"/>
                <a:cs typeface="Calibri"/>
                <a:sym typeface="Calibri"/>
              </a:rPr>
              <a:t>Your phone watches how you use it: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g3c5b3287bd9_0_6"/>
          <p:cNvSpPr/>
          <p:nvPr/>
        </p:nvSpPr>
        <p:spPr>
          <a:xfrm>
            <a:off x="365760" y="1810512"/>
            <a:ext cx="23775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  •  Typing speed &amp; patterns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g3c5b3287bd9_0_6"/>
          <p:cNvSpPr/>
          <p:nvPr/>
        </p:nvSpPr>
        <p:spPr>
          <a:xfrm>
            <a:off x="365760" y="2194560"/>
            <a:ext cx="23775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  •  How you swipe and tap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g3c5b3287bd9_0_6"/>
          <p:cNvSpPr/>
          <p:nvPr/>
        </p:nvSpPr>
        <p:spPr>
          <a:xfrm>
            <a:off x="365760" y="2578608"/>
            <a:ext cx="23775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  •  Which apps you open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3c5b3287bd9_0_6"/>
          <p:cNvSpPr/>
          <p:nvPr/>
        </p:nvSpPr>
        <p:spPr>
          <a:xfrm>
            <a:off x="365760" y="2962656"/>
            <a:ext cx="23775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  •  Time of day, duration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3c5b3287bd9_0_6"/>
          <p:cNvSpPr/>
          <p:nvPr/>
        </p:nvSpPr>
        <p:spPr>
          <a:xfrm>
            <a:off x="365760" y="3456432"/>
            <a:ext cx="2377500" cy="475500"/>
          </a:xfrm>
          <a:prstGeom prst="rect">
            <a:avLst/>
          </a:prstGeom>
          <a:solidFill>
            <a:srgbClr val="FFF3E0"/>
          </a:solidFill>
          <a:ln cap="flat" cmpd="sng" w="12700">
            <a:solidFill>
              <a:srgbClr val="F4A2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g3c5b3287bd9_0_6"/>
          <p:cNvSpPr/>
          <p:nvPr/>
        </p:nvSpPr>
        <p:spPr>
          <a:xfrm>
            <a:off x="393192" y="3456432"/>
            <a:ext cx="23226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2400E"/>
              </a:buClr>
              <a:buSzPts val="950"/>
              <a:buFont typeface="Calibri"/>
              <a:buNone/>
            </a:pPr>
            <a:r>
              <a:rPr lang="en-US" sz="9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Privacy preserving step 1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3c5b3287bd9_0_6"/>
          <p:cNvSpPr/>
          <p:nvPr/>
        </p:nvSpPr>
        <p:spPr>
          <a:xfrm>
            <a:off x="365760" y="3986784"/>
            <a:ext cx="2377500" cy="201300"/>
          </a:xfrm>
          <a:prstGeom prst="rect">
            <a:avLst/>
          </a:prstGeom>
          <a:solidFill>
            <a:srgbClr val="E6F7F4"/>
          </a:solidFill>
          <a:ln cap="flat" cmpd="sng" w="12700">
            <a:solidFill>
              <a:srgbClr val="02C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g3c5b3287bd9_0_6"/>
          <p:cNvSpPr/>
          <p:nvPr/>
        </p:nvSpPr>
        <p:spPr>
          <a:xfrm>
            <a:off x="365760" y="3986784"/>
            <a:ext cx="2377500" cy="20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28090"/>
              </a:buClr>
              <a:buSzPts val="850"/>
              <a:buFont typeface="Calibri"/>
              <a:buNone/>
            </a:pPr>
            <a:r>
              <a:rPr b="1" i="0" lang="en-US" sz="850" u="none" cap="none" strike="noStrike">
                <a:solidFill>
                  <a:srgbClr val="028090"/>
                </a:solidFill>
                <a:latin typeface="Calibri"/>
                <a:ea typeface="Calibri"/>
                <a:cs typeface="Calibri"/>
                <a:sym typeface="Calibri"/>
              </a:rPr>
              <a:t>Stays on your device. Never transmitted.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g3c5b3287bd9_0_6"/>
          <p:cNvSpPr/>
          <p:nvPr/>
        </p:nvSpPr>
        <p:spPr>
          <a:xfrm>
            <a:off x="3136392" y="1005840"/>
            <a:ext cx="2651700" cy="32460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0DCE8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rotWithShape="0" algn="bl" dir="8100000" dist="25400">
              <a:srgbClr val="000000">
                <a:alpha val="784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3c5b3287bd9_0_6"/>
          <p:cNvSpPr/>
          <p:nvPr/>
        </p:nvSpPr>
        <p:spPr>
          <a:xfrm>
            <a:off x="3136392" y="1005840"/>
            <a:ext cx="2651700" cy="402300"/>
          </a:xfrm>
          <a:prstGeom prst="rect">
            <a:avLst/>
          </a:prstGeom>
          <a:solidFill>
            <a:srgbClr val="028090"/>
          </a:solidFill>
          <a:ln cap="flat" cmpd="sng" w="12700">
            <a:solidFill>
              <a:srgbClr val="0280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3c5b3287bd9_0_6"/>
          <p:cNvSpPr/>
          <p:nvPr/>
        </p:nvSpPr>
        <p:spPr>
          <a:xfrm>
            <a:off x="3136392" y="1005840"/>
            <a:ext cx="2651700" cy="40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STEP 2: PHONE SENDS APP BIRTH YEAR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g3c5b3287bd9_0_6"/>
          <p:cNvSpPr/>
          <p:nvPr/>
        </p:nvSpPr>
        <p:spPr>
          <a:xfrm>
            <a:off x="3273552" y="1481328"/>
            <a:ext cx="2377500" cy="31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2B4E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0D2B4E"/>
                </a:solidFill>
                <a:latin typeface="Calibri"/>
                <a:ea typeface="Calibri"/>
                <a:cs typeface="Calibri"/>
                <a:sym typeface="Calibri"/>
              </a:rPr>
              <a:t>Not a bracket. Just the year.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g3c5b3287bd9_0_6"/>
          <p:cNvSpPr/>
          <p:nvPr/>
        </p:nvSpPr>
        <p:spPr>
          <a:xfrm>
            <a:off x="3273552" y="1828800"/>
            <a:ext cx="2377500" cy="512100"/>
          </a:xfrm>
          <a:prstGeom prst="rect">
            <a:avLst/>
          </a:prstGeom>
          <a:solidFill>
            <a:srgbClr val="FDECEA"/>
          </a:solidFill>
          <a:ln cap="flat" cmpd="sng" w="12700">
            <a:solidFill>
              <a:srgbClr val="E76F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g3c5b3287bd9_0_6"/>
          <p:cNvSpPr/>
          <p:nvPr/>
        </p:nvSpPr>
        <p:spPr>
          <a:xfrm>
            <a:off x="3319272" y="1828800"/>
            <a:ext cx="2286000" cy="51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76F51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E76F51"/>
                </a:solidFill>
                <a:latin typeface="Calibri"/>
                <a:ea typeface="Calibri"/>
                <a:cs typeface="Calibri"/>
                <a:sym typeface="Calibri"/>
              </a:rPr>
              <a:t>OLD:  </a:t>
            </a:r>
            <a:r>
              <a:rPr b="0" i="1" lang="en-US" sz="1050" u="none" cap="none" strike="noStrike">
                <a:solidFill>
                  <a:srgbClr val="E76F51"/>
                </a:solidFill>
                <a:latin typeface="Calibri"/>
                <a:ea typeface="Calibri"/>
                <a:cs typeface="Calibri"/>
                <a:sym typeface="Calibri"/>
              </a:rPr>
              <a:t>"User is 13-15"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76F51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E76F51"/>
                </a:solidFill>
                <a:latin typeface="Calibri"/>
                <a:ea typeface="Calibri"/>
                <a:cs typeface="Calibri"/>
                <a:sym typeface="Calibri"/>
              </a:rPr>
              <a:t>Apps can count down to exact birthday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g3c5b3287bd9_0_6"/>
          <p:cNvSpPr/>
          <p:nvPr/>
        </p:nvSpPr>
        <p:spPr>
          <a:xfrm>
            <a:off x="3273552" y="2414016"/>
            <a:ext cx="2377500" cy="512100"/>
          </a:xfrm>
          <a:prstGeom prst="rect">
            <a:avLst/>
          </a:prstGeom>
          <a:solidFill>
            <a:srgbClr val="E6F7F4"/>
          </a:solidFill>
          <a:ln cap="flat" cmpd="sng" w="12700">
            <a:solidFill>
              <a:srgbClr val="02C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g3c5b3287bd9_0_6"/>
          <p:cNvSpPr/>
          <p:nvPr/>
        </p:nvSpPr>
        <p:spPr>
          <a:xfrm>
            <a:off x="3319272" y="2414016"/>
            <a:ext cx="2286000" cy="51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8090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028090"/>
                </a:solidFill>
                <a:latin typeface="Calibri"/>
                <a:ea typeface="Calibri"/>
                <a:cs typeface="Calibri"/>
                <a:sym typeface="Calibri"/>
              </a:rPr>
              <a:t>NEW:  </a:t>
            </a:r>
            <a:r>
              <a:rPr b="0" i="1" lang="en-US" sz="1050" u="none" cap="none" strike="noStrike">
                <a:solidFill>
                  <a:srgbClr val="028090"/>
                </a:solidFill>
                <a:latin typeface="Calibri"/>
                <a:ea typeface="Calibri"/>
                <a:cs typeface="Calibri"/>
                <a:sym typeface="Calibri"/>
              </a:rPr>
              <a:t>"Born in 2012"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8090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028090"/>
                </a:solidFill>
                <a:latin typeface="Calibri"/>
                <a:ea typeface="Calibri"/>
                <a:cs typeface="Calibri"/>
                <a:sym typeface="Calibri"/>
              </a:rPr>
              <a:t>Apps know the year — not the day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g3c5b3287bd9_0_6"/>
          <p:cNvSpPr/>
          <p:nvPr/>
        </p:nvSpPr>
        <p:spPr>
          <a:xfrm>
            <a:off x="3273552" y="3017520"/>
            <a:ext cx="23775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D2B4E"/>
              </a:buClr>
              <a:buSzPts val="1050"/>
              <a:buFont typeface="Calibri"/>
              <a:buNone/>
            </a:pPr>
            <a:r>
              <a:t/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g3c5b3287bd9_0_6"/>
          <p:cNvSpPr/>
          <p:nvPr/>
        </p:nvSpPr>
        <p:spPr>
          <a:xfrm>
            <a:off x="3273552" y="3401568"/>
            <a:ext cx="1378800" cy="274200"/>
          </a:xfrm>
          <a:prstGeom prst="rect">
            <a:avLst/>
          </a:prstGeom>
          <a:solidFill>
            <a:srgbClr val="F4A261"/>
          </a:solidFill>
          <a:ln cap="flat" cmpd="sng" w="12700">
            <a:solidFill>
              <a:srgbClr val="F4A2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g3c5b3287bd9_0_6"/>
          <p:cNvSpPr/>
          <p:nvPr/>
        </p:nvSpPr>
        <p:spPr>
          <a:xfrm>
            <a:off x="3273552" y="3401568"/>
            <a:ext cx="13788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GRACE PERIOD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g3c5b3287bd9_0_6"/>
          <p:cNvSpPr/>
          <p:nvPr/>
        </p:nvSpPr>
        <p:spPr>
          <a:xfrm>
            <a:off x="4652467" y="3401568"/>
            <a:ext cx="998400" cy="274200"/>
          </a:xfrm>
          <a:prstGeom prst="rect">
            <a:avLst/>
          </a:prstGeom>
          <a:solidFill>
            <a:srgbClr val="02C39A"/>
          </a:solidFill>
          <a:ln cap="flat" cmpd="sng" w="12700">
            <a:solidFill>
              <a:srgbClr val="02C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g3c5b3287bd9_0_6"/>
          <p:cNvSpPr/>
          <p:nvPr/>
        </p:nvSpPr>
        <p:spPr>
          <a:xfrm>
            <a:off x="4652467" y="3401568"/>
            <a:ext cx="9984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ACCESS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g3c5b3287bd9_0_6"/>
          <p:cNvSpPr/>
          <p:nvPr/>
        </p:nvSpPr>
        <p:spPr>
          <a:xfrm>
            <a:off x="3273552" y="3712464"/>
            <a:ext cx="23775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900"/>
              <a:buFont typeface="Calibri"/>
              <a:buNone/>
            </a:pPr>
            <a:r>
              <a:rPr b="0" i="1" lang="en-US" sz="900" u="none" cap="none" strike="noStrike">
                <a:solidFill>
                  <a:srgbClr val="555555"/>
                </a:solidFill>
                <a:latin typeface="Calibri"/>
                <a:ea typeface="Calibri"/>
                <a:cs typeface="Calibri"/>
                <a:sym typeface="Calibri"/>
              </a:rPr>
              <a:t>Kids don't get access the moment they turn 13.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g3c5b3287bd9_0_6"/>
          <p:cNvSpPr/>
          <p:nvPr/>
        </p:nvSpPr>
        <p:spPr>
          <a:xfrm>
            <a:off x="6044184" y="1005840"/>
            <a:ext cx="2651700" cy="32460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0DCE8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rotWithShape="0" algn="bl" dir="8100000" dist="25400">
              <a:srgbClr val="000000">
                <a:alpha val="784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g3c5b3287bd9_0_6"/>
          <p:cNvSpPr/>
          <p:nvPr/>
        </p:nvSpPr>
        <p:spPr>
          <a:xfrm>
            <a:off x="6044184" y="1005840"/>
            <a:ext cx="2651700" cy="402300"/>
          </a:xfrm>
          <a:prstGeom prst="rect">
            <a:avLst/>
          </a:prstGeom>
          <a:solidFill>
            <a:srgbClr val="0D2B4E"/>
          </a:solidFill>
          <a:ln cap="flat" cmpd="sng" w="12700">
            <a:solidFill>
              <a:srgbClr val="0D2B4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g3c5b3287bd9_0_6"/>
          <p:cNvSpPr/>
          <p:nvPr/>
        </p:nvSpPr>
        <p:spPr>
          <a:xfrm>
            <a:off x="6007734" y="996703"/>
            <a:ext cx="2651700" cy="40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Age Checks Each Visit 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g3c5b3287bd9_0_6"/>
          <p:cNvSpPr/>
          <p:nvPr/>
        </p:nvSpPr>
        <p:spPr>
          <a:xfrm>
            <a:off x="6208776" y="1828800"/>
            <a:ext cx="23226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🚫  No ID upload required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g3c5b3287bd9_0_6"/>
          <p:cNvSpPr/>
          <p:nvPr/>
        </p:nvSpPr>
        <p:spPr>
          <a:xfrm>
            <a:off x="6208776" y="2231136"/>
            <a:ext cx="23226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🚫  No face scan or biometrics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g3c5b3287bd9_0_6"/>
          <p:cNvSpPr/>
          <p:nvPr/>
        </p:nvSpPr>
        <p:spPr>
          <a:xfrm>
            <a:off x="6208776" y="2633472"/>
            <a:ext cx="23226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🔒  No data leaves the device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g3c5b3287bd9_0_6"/>
          <p:cNvSpPr/>
          <p:nvPr/>
        </p:nvSpPr>
        <p:spPr>
          <a:xfrm>
            <a:off x="6208776" y="3035808"/>
            <a:ext cx="23226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✅  </a:t>
            </a:r>
            <a:r>
              <a:rPr lang="en-US" sz="1050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Use keystrokes, app installs, etc.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g3c5b3287bd9_0_6"/>
          <p:cNvSpPr/>
          <p:nvPr/>
        </p:nvSpPr>
        <p:spPr>
          <a:xfrm>
            <a:off x="6208776" y="3438144"/>
            <a:ext cx="23226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📋  </a:t>
            </a:r>
            <a:r>
              <a:rPr lang="en-US" sz="1050">
                <a:solidFill>
                  <a:srgbClr val="2D3748"/>
                </a:solidFill>
                <a:latin typeface="Calibri"/>
                <a:ea typeface="Calibri"/>
                <a:cs typeface="Calibri"/>
                <a:sym typeface="Calibri"/>
              </a:rPr>
              <a:t>Available session-level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g3c5b3287bd9_0_6"/>
          <p:cNvSpPr/>
          <p:nvPr/>
        </p:nvSpPr>
        <p:spPr>
          <a:xfrm>
            <a:off x="6181344" y="3822192"/>
            <a:ext cx="2377500" cy="365700"/>
          </a:xfrm>
          <a:prstGeom prst="rect">
            <a:avLst/>
          </a:prstGeom>
          <a:solidFill>
            <a:srgbClr val="0D2B4E"/>
          </a:solidFill>
          <a:ln cap="flat" cmpd="sng" w="12700">
            <a:solidFill>
              <a:srgbClr val="0D2B4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g3c5b3287bd9_0_6"/>
          <p:cNvSpPr/>
          <p:nvPr/>
        </p:nvSpPr>
        <p:spPr>
          <a:xfrm>
            <a:off x="6181344" y="3822192"/>
            <a:ext cx="23775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lang="en-US" sz="1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 ID, face scan needed; works if devices are shared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g3c5b3287bd9_0_6"/>
          <p:cNvSpPr/>
          <p:nvPr/>
        </p:nvSpPr>
        <p:spPr>
          <a:xfrm>
            <a:off x="0" y="4681728"/>
            <a:ext cx="9144000" cy="471000"/>
          </a:xfrm>
          <a:prstGeom prst="rect">
            <a:avLst/>
          </a:prstGeom>
          <a:solidFill>
            <a:srgbClr val="028090"/>
          </a:solidFill>
          <a:ln cap="flat" cmpd="sng" w="12700">
            <a:solidFill>
              <a:srgbClr val="0280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g3c5b3287bd9_0_6"/>
          <p:cNvSpPr/>
          <p:nvPr/>
        </p:nvSpPr>
        <p:spPr>
          <a:xfrm>
            <a:off x="274320" y="4681728"/>
            <a:ext cx="8595300" cy="47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AGE CHECK LAYER  |  The infrastructure connecting all three steps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5F5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Action 2 </a:t>
            </a:r>
            <a:r>
              <a:rPr b="1" lang="en-US" sz="3200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Minimal Standards</a:t>
            </a: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 &amp; </a:t>
            </a:r>
            <a:r>
              <a:rPr b="1" lang="en-US" sz="3200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Highlight</a:t>
            </a:r>
            <a:r>
              <a:rPr b="1" lang="en-US" sz="3200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 Reel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8"/>
          <p:cNvSpPr/>
          <p:nvPr/>
        </p:nvSpPr>
        <p:spPr>
          <a:xfrm>
            <a:off x="457200" y="118872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8090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028090"/>
                </a:solidFill>
                <a:latin typeface="Calibri"/>
                <a:ea typeface="Calibri"/>
                <a:cs typeface="Calibri"/>
                <a:sym typeface="Calibri"/>
              </a:rPr>
              <a:t>Action 2 (Safety Floor): Default protection if parents do nothing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8"/>
          <p:cNvSpPr/>
          <p:nvPr/>
        </p:nvSpPr>
        <p:spPr>
          <a:xfrm>
            <a:off x="457200" y="1645925"/>
            <a:ext cx="8229600" cy="119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Universal Defaults: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Char char="-"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Block high-risk content; apply time limits</a:t>
            </a:r>
            <a:endParaRPr sz="1300">
              <a:solidFill>
                <a:srgbClr val="2C3E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Char char="-"/>
            </a:pPr>
            <a:r>
              <a:rPr b="0" i="0" lang="en-US" sz="13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No public posting; restrict stranger DMs</a:t>
            </a:r>
            <a:endParaRPr b="0" i="0" sz="1300" u="none" cap="none" strike="noStrike">
              <a:solidFill>
                <a:srgbClr val="2C3E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Char char="-"/>
            </a:pP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No end-to-end encryption</a:t>
            </a:r>
            <a:endParaRPr sz="1300">
              <a:solidFill>
                <a:srgbClr val="2C3E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Char char="-"/>
            </a:pP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No beauty filters</a:t>
            </a:r>
            <a:endParaRPr sz="1300">
              <a:solidFill>
                <a:srgbClr val="2C3E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Char char="-"/>
            </a:pPr>
            <a:r>
              <a:rPr b="1"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Parental Controls on by default</a:t>
            </a:r>
            <a:endParaRPr b="1" i="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8"/>
          <p:cNvSpPr/>
          <p:nvPr/>
        </p:nvSpPr>
        <p:spPr>
          <a:xfrm>
            <a:off x="457200" y="2926080"/>
            <a:ext cx="8229600" cy="548640"/>
          </a:xfrm>
          <a:prstGeom prst="rect">
            <a:avLst/>
          </a:prstGeom>
          <a:solidFill>
            <a:srgbClr val="CADCF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8"/>
          <p:cNvSpPr/>
          <p:nvPr/>
        </p:nvSpPr>
        <p:spPr>
          <a:xfrm>
            <a:off x="640080" y="3063240"/>
            <a:ext cx="7863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rPr b="1" i="1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⚡ Platforms already classify content with AI</a:t>
            </a:r>
            <a:r>
              <a:rPr b="1" i="1" lang="en-US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. They just need to empower safety teams to leverage this.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5F5"/>
        </a:solid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d037ff16d2_0_0"/>
          <p:cNvSpPr/>
          <p:nvPr/>
        </p:nvSpPr>
        <p:spPr>
          <a:xfrm>
            <a:off x="457200" y="457200"/>
            <a:ext cx="82296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0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Action 2 </a:t>
            </a:r>
            <a:r>
              <a:rPr b="1" lang="en-US" sz="3000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Mandatory Weekly Child “Highlight Reel”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g3d037ff16d2_0_0"/>
          <p:cNvSpPr/>
          <p:nvPr/>
        </p:nvSpPr>
        <p:spPr>
          <a:xfrm>
            <a:off x="457200" y="1188720"/>
            <a:ext cx="82296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8090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028090"/>
                </a:solidFill>
                <a:latin typeface="Calibri"/>
                <a:ea typeface="Calibri"/>
                <a:cs typeface="Calibri"/>
                <a:sym typeface="Calibri"/>
              </a:rPr>
              <a:t>Action </a:t>
            </a:r>
            <a:r>
              <a:rPr b="1" lang="en-US" sz="1800">
                <a:solidFill>
                  <a:srgbClr val="028090"/>
                </a:solidFill>
                <a:latin typeface="Calibri"/>
                <a:ea typeface="Calibri"/>
                <a:cs typeface="Calibri"/>
                <a:sym typeface="Calibri"/>
              </a:rPr>
              <a:t>3: An entertaining, child privacy-cautious weekly oversight video/report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g3d037ff16d2_0_0"/>
          <p:cNvSpPr/>
          <p:nvPr/>
        </p:nvSpPr>
        <p:spPr>
          <a:xfrm>
            <a:off x="457200" y="1598625"/>
            <a:ext cx="8229600" cy="119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1" lang="en-US" sz="15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Show</a:t>
            </a:r>
            <a:r>
              <a:rPr b="1" lang="en-US" sz="15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parents 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Char char="-"/>
            </a:pP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What creators the child saw 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content</a:t>
            </a: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from</a:t>
            </a:r>
            <a:endParaRPr sz="1300">
              <a:solidFill>
                <a:srgbClr val="2C3E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Char char="-"/>
            </a:pP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Topics they saw, sensitive topics that were organically served by the algorithm</a:t>
            </a:r>
            <a:endParaRPr b="0" i="0" sz="1300" u="none" cap="none" strike="noStrike">
              <a:solidFill>
                <a:srgbClr val="2C3E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Char char="-"/>
            </a:pP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Any fights in group chats (high level)?</a:t>
            </a:r>
            <a:endParaRPr sz="1300">
              <a:solidFill>
                <a:srgbClr val="2C3E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Char char="-"/>
            </a:pPr>
            <a:r>
              <a:rPr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What’s new this week compared to last</a:t>
            </a:r>
            <a:endParaRPr sz="1300">
              <a:solidFill>
                <a:srgbClr val="2C3E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300"/>
              <a:buFont typeface="Calibri"/>
              <a:buChar char="-"/>
            </a:pPr>
            <a:r>
              <a:rPr b="1" lang="en-US" sz="1300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Give parents the insight into what the child is doing all day. </a:t>
            </a:r>
            <a:endParaRPr b="1" i="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g3d037ff16d2_0_0"/>
          <p:cNvSpPr/>
          <p:nvPr/>
        </p:nvSpPr>
        <p:spPr>
          <a:xfrm>
            <a:off x="457200" y="2926080"/>
            <a:ext cx="8229600" cy="548700"/>
          </a:xfrm>
          <a:prstGeom prst="rect">
            <a:avLst/>
          </a:prstGeom>
          <a:solidFill>
            <a:srgbClr val="CADCF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g3d037ff16d2_0_0"/>
          <p:cNvSpPr/>
          <p:nvPr/>
        </p:nvSpPr>
        <p:spPr>
          <a:xfrm>
            <a:off x="640080" y="3063240"/>
            <a:ext cx="78639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rPr b="1" i="1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⚡ </a:t>
            </a:r>
            <a:r>
              <a:rPr b="1" i="1" lang="en-US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Apps do these years in </a:t>
            </a:r>
            <a:r>
              <a:rPr b="1" i="1" lang="en-US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review, birthday or anniversary compilations</a:t>
            </a:r>
            <a:r>
              <a:rPr b="1" i="1" lang="en-US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. They already build a version.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g3d037ff16d2_0_0"/>
          <p:cNvSpPr/>
          <p:nvPr/>
        </p:nvSpPr>
        <p:spPr>
          <a:xfrm>
            <a:off x="457200" y="3868125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rPr b="1" lang="en-US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Many issues may be easier to catch if parents are in the know BEFORE the child searches for dangerous content.</a:t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5F5"/>
        </a:soli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400"/>
              <a:buFont typeface="Calibri"/>
              <a:buNone/>
            </a:pPr>
            <a:r>
              <a:rPr b="1" lang="en-US" sz="2900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Action 4</a:t>
            </a:r>
            <a:r>
              <a:rPr b="1" lang="en-US" sz="3000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—</a:t>
            </a:r>
            <a:r>
              <a:rPr b="1" lang="en-US" sz="2900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29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Standardized Parental Control Systems</a:t>
            </a:r>
            <a:endParaRPr b="0" i="0" sz="2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9"/>
          <p:cNvSpPr/>
          <p:nvPr/>
        </p:nvSpPr>
        <p:spPr>
          <a:xfrm>
            <a:off x="457200" y="1097280"/>
            <a:ext cx="82296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809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028090"/>
                </a:solidFill>
                <a:latin typeface="Calibri"/>
                <a:ea typeface="Calibri"/>
                <a:cs typeface="Calibri"/>
                <a:sym typeface="Calibri"/>
              </a:rPr>
              <a:t>Setting controls should feel identical across all apps</a:t>
            </a:r>
            <a:r>
              <a:rPr i="1" lang="en-US" sz="1600">
                <a:solidFill>
                  <a:srgbClr val="028090"/>
                </a:solidFill>
                <a:latin typeface="Calibri"/>
                <a:ea typeface="Calibri"/>
                <a:cs typeface="Calibri"/>
                <a:sym typeface="Calibri"/>
              </a:rPr>
              <a:t> (And apps </a:t>
            </a:r>
            <a:r>
              <a:rPr i="1" lang="en-US" sz="1600">
                <a:solidFill>
                  <a:srgbClr val="028090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i="1" lang="en-US" sz="1600">
                <a:solidFill>
                  <a:srgbClr val="028090"/>
                </a:solidFill>
                <a:latin typeface="Calibri"/>
                <a:ea typeface="Calibri"/>
                <a:cs typeface="Calibri"/>
                <a:sym typeface="Calibri"/>
              </a:rPr>
              <a:t> query device API for controls and set it.)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9"/>
          <p:cNvSpPr/>
          <p:nvPr/>
        </p:nvSpPr>
        <p:spPr>
          <a:xfrm>
            <a:off x="457200" y="1645920"/>
            <a:ext cx="8229600" cy="3017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700"/>
              <a:buFont typeface="Calibri"/>
              <a:buNone/>
            </a:pPr>
            <a:r>
              <a:rPr b="1" i="0" lang="en-US" sz="17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Same Features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One control set across platforms (varies by what app offers—e.g., gaming vs social)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700"/>
              <a:buFont typeface="Calibri"/>
              <a:buNone/>
            </a:pPr>
            <a:r>
              <a:t/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700"/>
              <a:buFont typeface="Calibri"/>
              <a:buNone/>
            </a:pPr>
            <a:r>
              <a:rPr b="1" i="0" lang="en-US" sz="17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Same Icons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Identical visual language so parents recognize controls instantly</a:t>
            </a:r>
            <a:br>
              <a:rPr b="0" i="0" lang="en-US" sz="17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700"/>
              <a:buFont typeface="Calibri"/>
              <a:buNone/>
            </a:pPr>
            <a:r>
              <a:rPr b="1" i="0" lang="en-US" sz="17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Same Path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Exact same number of taps to reach a setting, with one always-findable entry point</a:t>
            </a:r>
            <a:br>
              <a:rPr b="0" i="0" lang="en-US" sz="17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700"/>
              <a:buFont typeface="Calibri"/>
              <a:buNone/>
            </a:pPr>
            <a:r>
              <a:rPr b="1" i="0" lang="en-US" sz="17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No Account Required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Device-level settings that provide protection before login</a:t>
            </a:r>
            <a:r>
              <a:rPr lang="en-US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and work </a:t>
            </a:r>
            <a:r>
              <a:rPr b="0" i="0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without </a:t>
            </a:r>
            <a:r>
              <a:rPr lang="en-US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requiring account sign-</a:t>
            </a:r>
            <a:r>
              <a:rPr b="0" i="0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in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2026-03-13T16:14:30Z</dcterms:created>
  <dc:creator>Courtney Froehlig &amp; Anneke Buffone</dc:creator>
</cp:coreProperties>
</file>