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9201" y="2210303"/>
            <a:ext cx="295656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48373" y="1223397"/>
            <a:ext cx="3764279" cy="292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053679" y="1046677"/>
            <a:ext cx="3448050" cy="2890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899" y="1654966"/>
            <a:ext cx="641187" cy="17552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3729" y="1642924"/>
            <a:ext cx="441978" cy="17551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31899" y="230579"/>
            <a:ext cx="8680450" cy="0"/>
          </a:xfrm>
          <a:custGeom>
            <a:avLst/>
            <a:gdLst/>
            <a:ahLst/>
            <a:cxnLst/>
            <a:rect l="l" t="t" r="r" b="b"/>
            <a:pathLst>
              <a:path w="8680450" h="0">
                <a:moveTo>
                  <a:pt x="0" y="0"/>
                </a:moveTo>
                <a:lnTo>
                  <a:pt x="8680199" y="0"/>
                </a:lnTo>
              </a:path>
            </a:pathLst>
          </a:custGeom>
          <a:ln w="7149">
            <a:solidFill>
              <a:srgbClr val="D1D1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46666" y="4863193"/>
            <a:ext cx="261620" cy="70485"/>
          </a:xfrm>
          <a:custGeom>
            <a:avLst/>
            <a:gdLst/>
            <a:ahLst/>
            <a:cxnLst/>
            <a:rect l="l" t="t" r="r" b="b"/>
            <a:pathLst>
              <a:path w="261620" h="70485">
                <a:moveTo>
                  <a:pt x="27811" y="55578"/>
                </a:moveTo>
                <a:lnTo>
                  <a:pt x="17012" y="53386"/>
                </a:lnTo>
                <a:lnTo>
                  <a:pt x="8169" y="47416"/>
                </a:lnTo>
                <a:lnTo>
                  <a:pt x="2194" y="38580"/>
                </a:lnTo>
                <a:lnTo>
                  <a:pt x="0" y="27789"/>
                </a:lnTo>
                <a:lnTo>
                  <a:pt x="2041" y="17752"/>
                </a:lnTo>
                <a:lnTo>
                  <a:pt x="27811" y="0"/>
                </a:lnTo>
                <a:lnTo>
                  <a:pt x="38639" y="2181"/>
                </a:lnTo>
                <a:lnTo>
                  <a:pt x="47475" y="8132"/>
                </a:lnTo>
                <a:lnTo>
                  <a:pt x="48708" y="9962"/>
                </a:lnTo>
                <a:lnTo>
                  <a:pt x="18298" y="9962"/>
                </a:lnTo>
                <a:lnTo>
                  <a:pt x="10650" y="17752"/>
                </a:lnTo>
                <a:lnTo>
                  <a:pt x="10650" y="37826"/>
                </a:lnTo>
                <a:lnTo>
                  <a:pt x="18298" y="45616"/>
                </a:lnTo>
                <a:lnTo>
                  <a:pt x="48680" y="45616"/>
                </a:lnTo>
                <a:lnTo>
                  <a:pt x="47463" y="47416"/>
                </a:lnTo>
                <a:lnTo>
                  <a:pt x="38620" y="53386"/>
                </a:lnTo>
                <a:lnTo>
                  <a:pt x="27811" y="55578"/>
                </a:lnTo>
                <a:close/>
              </a:path>
              <a:path w="261620" h="70485">
                <a:moveTo>
                  <a:pt x="48680" y="45616"/>
                </a:moveTo>
                <a:lnTo>
                  <a:pt x="37311" y="45616"/>
                </a:lnTo>
                <a:lnTo>
                  <a:pt x="44960" y="37826"/>
                </a:lnTo>
                <a:lnTo>
                  <a:pt x="44960" y="17752"/>
                </a:lnTo>
                <a:lnTo>
                  <a:pt x="37311" y="9962"/>
                </a:lnTo>
                <a:lnTo>
                  <a:pt x="48708" y="9962"/>
                </a:lnTo>
                <a:lnTo>
                  <a:pt x="53428" y="16965"/>
                </a:lnTo>
                <a:lnTo>
                  <a:pt x="55610" y="27789"/>
                </a:lnTo>
                <a:lnTo>
                  <a:pt x="53423" y="38580"/>
                </a:lnTo>
                <a:lnTo>
                  <a:pt x="48680" y="45616"/>
                </a:lnTo>
                <a:close/>
              </a:path>
              <a:path w="261620" h="70485">
                <a:moveTo>
                  <a:pt x="202087" y="54811"/>
                </a:moveTo>
                <a:lnTo>
                  <a:pt x="191340" y="54811"/>
                </a:lnTo>
                <a:lnTo>
                  <a:pt x="213209" y="767"/>
                </a:lnTo>
                <a:lnTo>
                  <a:pt x="225433" y="767"/>
                </a:lnTo>
                <a:lnTo>
                  <a:pt x="229718" y="11438"/>
                </a:lnTo>
                <a:lnTo>
                  <a:pt x="219176" y="11438"/>
                </a:lnTo>
                <a:lnTo>
                  <a:pt x="210208" y="34063"/>
                </a:lnTo>
                <a:lnTo>
                  <a:pt x="238802" y="34063"/>
                </a:lnTo>
                <a:lnTo>
                  <a:pt x="242392" y="43004"/>
                </a:lnTo>
                <a:lnTo>
                  <a:pt x="206734" y="43004"/>
                </a:lnTo>
                <a:lnTo>
                  <a:pt x="202087" y="54811"/>
                </a:lnTo>
                <a:close/>
              </a:path>
              <a:path w="261620" h="70485">
                <a:moveTo>
                  <a:pt x="238802" y="34063"/>
                </a:moveTo>
                <a:lnTo>
                  <a:pt x="228047" y="34063"/>
                </a:lnTo>
                <a:lnTo>
                  <a:pt x="219176" y="11438"/>
                </a:lnTo>
                <a:lnTo>
                  <a:pt x="229718" y="11438"/>
                </a:lnTo>
                <a:lnTo>
                  <a:pt x="238802" y="34063"/>
                </a:lnTo>
                <a:close/>
              </a:path>
              <a:path w="261620" h="70485">
                <a:moveTo>
                  <a:pt x="247133" y="54811"/>
                </a:moveTo>
                <a:lnTo>
                  <a:pt x="236252" y="54811"/>
                </a:lnTo>
                <a:lnTo>
                  <a:pt x="231593" y="43004"/>
                </a:lnTo>
                <a:lnTo>
                  <a:pt x="242392" y="43004"/>
                </a:lnTo>
                <a:lnTo>
                  <a:pt x="247133" y="54811"/>
                </a:lnTo>
                <a:close/>
              </a:path>
              <a:path w="261620" h="70485">
                <a:moveTo>
                  <a:pt x="261413" y="54811"/>
                </a:moveTo>
                <a:lnTo>
                  <a:pt x="251211" y="54811"/>
                </a:lnTo>
                <a:lnTo>
                  <a:pt x="251211" y="767"/>
                </a:lnTo>
                <a:lnTo>
                  <a:pt x="261413" y="767"/>
                </a:lnTo>
                <a:lnTo>
                  <a:pt x="261413" y="54811"/>
                </a:lnTo>
                <a:close/>
              </a:path>
              <a:path w="261620" h="70485">
                <a:moveTo>
                  <a:pt x="97035" y="20835"/>
                </a:moveTo>
                <a:lnTo>
                  <a:pt x="71320" y="20835"/>
                </a:lnTo>
                <a:lnTo>
                  <a:pt x="73861" y="17436"/>
                </a:lnTo>
                <a:lnTo>
                  <a:pt x="78738" y="15442"/>
                </a:lnTo>
                <a:lnTo>
                  <a:pt x="83761" y="15442"/>
                </a:lnTo>
                <a:lnTo>
                  <a:pt x="91338" y="16949"/>
                </a:lnTo>
                <a:lnTo>
                  <a:pt x="97035" y="20835"/>
                </a:lnTo>
                <a:close/>
              </a:path>
              <a:path w="261620" h="70485">
                <a:moveTo>
                  <a:pt x="71320" y="70253"/>
                </a:moveTo>
                <a:lnTo>
                  <a:pt x="61262" y="70253"/>
                </a:lnTo>
                <a:lnTo>
                  <a:pt x="61262" y="16207"/>
                </a:lnTo>
                <a:lnTo>
                  <a:pt x="71320" y="16207"/>
                </a:lnTo>
                <a:lnTo>
                  <a:pt x="71320" y="20835"/>
                </a:lnTo>
                <a:lnTo>
                  <a:pt x="97035" y="20835"/>
                </a:lnTo>
                <a:lnTo>
                  <a:pt x="97472" y="21133"/>
                </a:lnTo>
                <a:lnTo>
                  <a:pt x="99425" y="24156"/>
                </a:lnTo>
                <a:lnTo>
                  <a:pt x="76342" y="24156"/>
                </a:lnTo>
                <a:lnTo>
                  <a:pt x="71235" y="28638"/>
                </a:lnTo>
                <a:lnTo>
                  <a:pt x="71235" y="42383"/>
                </a:lnTo>
                <a:lnTo>
                  <a:pt x="76342" y="46865"/>
                </a:lnTo>
                <a:lnTo>
                  <a:pt x="99425" y="46865"/>
                </a:lnTo>
                <a:lnTo>
                  <a:pt x="97472" y="49888"/>
                </a:lnTo>
                <a:lnTo>
                  <a:pt x="96243" y="50726"/>
                </a:lnTo>
                <a:lnTo>
                  <a:pt x="71320" y="50726"/>
                </a:lnTo>
                <a:lnTo>
                  <a:pt x="71320" y="70253"/>
                </a:lnTo>
                <a:close/>
              </a:path>
              <a:path w="261620" h="70485">
                <a:moveTo>
                  <a:pt x="99425" y="46865"/>
                </a:moveTo>
                <a:lnTo>
                  <a:pt x="87767" y="46865"/>
                </a:lnTo>
                <a:lnTo>
                  <a:pt x="92850" y="42383"/>
                </a:lnTo>
                <a:lnTo>
                  <a:pt x="92850" y="28638"/>
                </a:lnTo>
                <a:lnTo>
                  <a:pt x="87767" y="24156"/>
                </a:lnTo>
                <a:lnTo>
                  <a:pt x="99425" y="24156"/>
                </a:lnTo>
                <a:lnTo>
                  <a:pt x="101578" y="27489"/>
                </a:lnTo>
                <a:lnTo>
                  <a:pt x="103076" y="35510"/>
                </a:lnTo>
                <a:lnTo>
                  <a:pt x="101578" y="43532"/>
                </a:lnTo>
                <a:lnTo>
                  <a:pt x="99425" y="46865"/>
                </a:lnTo>
                <a:close/>
              </a:path>
              <a:path w="261620" h="70485">
                <a:moveTo>
                  <a:pt x="83761" y="55578"/>
                </a:moveTo>
                <a:lnTo>
                  <a:pt x="78581" y="55578"/>
                </a:lnTo>
                <a:lnTo>
                  <a:pt x="73861" y="53890"/>
                </a:lnTo>
                <a:lnTo>
                  <a:pt x="71320" y="50726"/>
                </a:lnTo>
                <a:lnTo>
                  <a:pt x="96243" y="50726"/>
                </a:lnTo>
                <a:lnTo>
                  <a:pt x="91338" y="54071"/>
                </a:lnTo>
                <a:lnTo>
                  <a:pt x="83761" y="55578"/>
                </a:lnTo>
                <a:close/>
              </a:path>
              <a:path w="261620" h="70485">
                <a:moveTo>
                  <a:pt x="137133" y="55578"/>
                </a:moveTo>
                <a:lnTo>
                  <a:pt x="127015" y="55578"/>
                </a:lnTo>
                <a:lnTo>
                  <a:pt x="118686" y="54060"/>
                </a:lnTo>
                <a:lnTo>
                  <a:pt x="112409" y="49858"/>
                </a:lnTo>
                <a:lnTo>
                  <a:pt x="108449" y="43499"/>
                </a:lnTo>
                <a:lnTo>
                  <a:pt x="107070" y="35510"/>
                </a:lnTo>
                <a:lnTo>
                  <a:pt x="108596" y="27522"/>
                </a:lnTo>
                <a:lnTo>
                  <a:pt x="112784" y="21155"/>
                </a:lnTo>
                <a:lnTo>
                  <a:pt x="119008" y="16960"/>
                </a:lnTo>
                <a:lnTo>
                  <a:pt x="126701" y="15442"/>
                </a:lnTo>
                <a:lnTo>
                  <a:pt x="134704" y="16960"/>
                </a:lnTo>
                <a:lnTo>
                  <a:pt x="140921" y="21155"/>
                </a:lnTo>
                <a:lnTo>
                  <a:pt x="142426" y="23561"/>
                </a:lnTo>
                <a:lnTo>
                  <a:pt x="122065" y="23561"/>
                </a:lnTo>
                <a:lnTo>
                  <a:pt x="118047" y="26699"/>
                </a:lnTo>
                <a:lnTo>
                  <a:pt x="116958" y="31565"/>
                </a:lnTo>
                <a:lnTo>
                  <a:pt x="145531" y="31565"/>
                </a:lnTo>
                <a:lnTo>
                  <a:pt x="146101" y="34743"/>
                </a:lnTo>
                <a:lnTo>
                  <a:pt x="146101" y="38688"/>
                </a:lnTo>
                <a:lnTo>
                  <a:pt x="116873" y="38688"/>
                </a:lnTo>
                <a:lnTo>
                  <a:pt x="117740" y="43499"/>
                </a:lnTo>
                <a:lnTo>
                  <a:pt x="117805" y="43863"/>
                </a:lnTo>
                <a:lnTo>
                  <a:pt x="121751" y="47489"/>
                </a:lnTo>
                <a:lnTo>
                  <a:pt x="144189" y="47489"/>
                </a:lnTo>
                <a:lnTo>
                  <a:pt x="143608" y="49476"/>
                </a:lnTo>
                <a:lnTo>
                  <a:pt x="137133" y="55578"/>
                </a:lnTo>
                <a:close/>
              </a:path>
              <a:path w="261620" h="70485">
                <a:moveTo>
                  <a:pt x="145531" y="31565"/>
                </a:moveTo>
                <a:lnTo>
                  <a:pt x="136504" y="31565"/>
                </a:lnTo>
                <a:lnTo>
                  <a:pt x="136092" y="27522"/>
                </a:lnTo>
                <a:lnTo>
                  <a:pt x="136032" y="26930"/>
                </a:lnTo>
                <a:lnTo>
                  <a:pt x="132110" y="23561"/>
                </a:lnTo>
                <a:lnTo>
                  <a:pt x="142426" y="23561"/>
                </a:lnTo>
                <a:lnTo>
                  <a:pt x="144765" y="27298"/>
                </a:lnTo>
                <a:lnTo>
                  <a:pt x="145531" y="31565"/>
                </a:lnTo>
                <a:close/>
              </a:path>
              <a:path w="261620" h="70485">
                <a:moveTo>
                  <a:pt x="144189" y="47489"/>
                </a:moveTo>
                <a:lnTo>
                  <a:pt x="131106" y="47489"/>
                </a:lnTo>
                <a:lnTo>
                  <a:pt x="134579" y="45463"/>
                </a:lnTo>
                <a:lnTo>
                  <a:pt x="135814" y="42607"/>
                </a:lnTo>
                <a:lnTo>
                  <a:pt x="145617" y="42607"/>
                </a:lnTo>
                <a:lnTo>
                  <a:pt x="144189" y="47489"/>
                </a:lnTo>
                <a:close/>
              </a:path>
              <a:path w="261620" h="70485">
                <a:moveTo>
                  <a:pt x="186598" y="20776"/>
                </a:moveTo>
                <a:lnTo>
                  <a:pt x="161471" y="20776"/>
                </a:lnTo>
                <a:lnTo>
                  <a:pt x="163625" y="17459"/>
                </a:lnTo>
                <a:lnTo>
                  <a:pt x="168345" y="15442"/>
                </a:lnTo>
                <a:lnTo>
                  <a:pt x="181634" y="15442"/>
                </a:lnTo>
                <a:lnTo>
                  <a:pt x="186598" y="20776"/>
                </a:lnTo>
                <a:close/>
              </a:path>
              <a:path w="261620" h="70485">
                <a:moveTo>
                  <a:pt x="161471" y="54811"/>
                </a:moveTo>
                <a:lnTo>
                  <a:pt x="151414" y="54811"/>
                </a:lnTo>
                <a:lnTo>
                  <a:pt x="151414" y="16207"/>
                </a:lnTo>
                <a:lnTo>
                  <a:pt x="161471" y="16207"/>
                </a:lnTo>
                <a:lnTo>
                  <a:pt x="161471" y="20776"/>
                </a:lnTo>
                <a:lnTo>
                  <a:pt x="186598" y="20776"/>
                </a:lnTo>
                <a:lnTo>
                  <a:pt x="187516" y="21762"/>
                </a:lnTo>
                <a:lnTo>
                  <a:pt x="187516" y="24097"/>
                </a:lnTo>
                <a:lnTo>
                  <a:pt x="164702" y="24097"/>
                </a:lnTo>
                <a:lnTo>
                  <a:pt x="161471" y="28010"/>
                </a:lnTo>
                <a:lnTo>
                  <a:pt x="161471" y="54811"/>
                </a:lnTo>
                <a:close/>
              </a:path>
              <a:path w="261620" h="70485">
                <a:moveTo>
                  <a:pt x="187516" y="54811"/>
                </a:moveTo>
                <a:lnTo>
                  <a:pt x="177458" y="54811"/>
                </a:lnTo>
                <a:lnTo>
                  <a:pt x="177458" y="27782"/>
                </a:lnTo>
                <a:lnTo>
                  <a:pt x="174820" y="24097"/>
                </a:lnTo>
                <a:lnTo>
                  <a:pt x="187516" y="24097"/>
                </a:lnTo>
                <a:lnTo>
                  <a:pt x="187516" y="54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4243" y="150372"/>
            <a:ext cx="8675513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83425" y="1576096"/>
            <a:ext cx="6548120" cy="2227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hyperlink" Target="https://model-spec.openai.com/2025-10-27.html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5" Type="http://schemas.openxmlformats.org/officeDocument/2006/relationships/image" Target="../media/image24.png"/><Relationship Id="rId6" Type="http://schemas.openxmlformats.org/officeDocument/2006/relationships/image" Target="../media/image25.jpg"/><Relationship Id="rId7" Type="http://schemas.openxmlformats.org/officeDocument/2006/relationships/image" Target="../media/image26.png"/><Relationship Id="rId8" Type="http://schemas.openxmlformats.org/officeDocument/2006/relationships/image" Target="../media/image27.jpg"/><Relationship Id="rId9" Type="http://schemas.openxmlformats.org/officeDocument/2006/relationships/image" Target="../media/image28.png"/><Relationship Id="rId10" Type="http://schemas.openxmlformats.org/officeDocument/2006/relationships/image" Target="../media/image29.jpg"/><Relationship Id="rId11" Type="http://schemas.openxmlformats.org/officeDocument/2006/relationships/image" Target="../media/image30.png"/><Relationship Id="rId12" Type="http://schemas.openxmlformats.org/officeDocument/2006/relationships/image" Target="../media/image3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899" y="1654966"/>
            <a:ext cx="641187" cy="17552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3729" y="1642924"/>
            <a:ext cx="441978" cy="17551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31899" y="0"/>
            <a:ext cx="8874125" cy="5143500"/>
            <a:chOff x="231899" y="0"/>
            <a:chExt cx="8874125" cy="5143500"/>
          </a:xfrm>
        </p:grpSpPr>
        <p:sp>
          <p:nvSpPr>
            <p:cNvPr id="5" name="object 5"/>
            <p:cNvSpPr/>
            <p:nvPr/>
          </p:nvSpPr>
          <p:spPr>
            <a:xfrm>
              <a:off x="231899" y="230579"/>
              <a:ext cx="8680450" cy="0"/>
            </a:xfrm>
            <a:custGeom>
              <a:avLst/>
              <a:gdLst/>
              <a:ahLst/>
              <a:cxnLst/>
              <a:rect l="l" t="t" r="r" b="b"/>
              <a:pathLst>
                <a:path w="8680450" h="0">
                  <a:moveTo>
                    <a:pt x="0" y="0"/>
                  </a:moveTo>
                  <a:lnTo>
                    <a:pt x="8680199" y="0"/>
                  </a:lnTo>
                </a:path>
              </a:pathLst>
            </a:custGeom>
            <a:ln w="7149">
              <a:solidFill>
                <a:srgbClr val="D1D1D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7885" y="0"/>
              <a:ext cx="4167925" cy="51435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9193" y="4857135"/>
            <a:ext cx="981710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10">
                <a:solidFill>
                  <a:srgbClr val="595959"/>
                </a:solidFill>
                <a:latin typeface="Calibri"/>
                <a:cs typeface="Calibri"/>
              </a:rPr>
              <a:t>OpenAI</a:t>
            </a:r>
            <a:r>
              <a:rPr dirty="0" sz="500" spc="5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500" spc="10">
                <a:solidFill>
                  <a:srgbClr val="595959"/>
                </a:solidFill>
                <a:latin typeface="Calibri"/>
                <a:cs typeface="Calibri"/>
              </a:rPr>
              <a:t>Conﬁdential</a:t>
            </a:r>
            <a:r>
              <a:rPr dirty="0" sz="500" spc="5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500" spc="10">
                <a:solidFill>
                  <a:srgbClr val="595959"/>
                </a:solidFill>
                <a:latin typeface="Calibri"/>
                <a:cs typeface="Calibri"/>
              </a:rPr>
              <a:t>&amp;</a:t>
            </a:r>
            <a:r>
              <a:rPr dirty="0" sz="500" spc="5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Calibri"/>
                <a:cs typeface="Calibri"/>
              </a:rPr>
              <a:t>Proprietary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75"/>
              <a:t>Parental</a:t>
            </a:r>
            <a:r>
              <a:rPr dirty="0" sz="3000" spc="180"/>
              <a:t> </a:t>
            </a:r>
            <a:r>
              <a:rPr dirty="0" sz="3000" spc="120"/>
              <a:t>Controls</a:t>
            </a:r>
            <a:endParaRPr sz="3000"/>
          </a:p>
        </p:txBody>
      </p:sp>
      <p:sp>
        <p:nvSpPr>
          <p:cNvPr id="9" name="object 9"/>
          <p:cNvSpPr txBox="1"/>
          <p:nvPr/>
        </p:nvSpPr>
        <p:spPr>
          <a:xfrm>
            <a:off x="219201" y="3943993"/>
            <a:ext cx="16217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5">
                <a:latin typeface="Calibri"/>
                <a:cs typeface="Calibri"/>
              </a:rPr>
              <a:t>March</a:t>
            </a:r>
            <a:r>
              <a:rPr dirty="0" sz="1800" spc="105">
                <a:latin typeface="Calibri"/>
                <a:cs typeface="Calibri"/>
              </a:rPr>
              <a:t> </a:t>
            </a:r>
            <a:r>
              <a:rPr dirty="0" sz="1800" spc="60">
                <a:latin typeface="Calibri"/>
                <a:cs typeface="Calibri"/>
              </a:rPr>
              <a:t>17,</a:t>
            </a:r>
            <a:r>
              <a:rPr dirty="0" sz="1800" spc="105">
                <a:latin typeface="Calibri"/>
                <a:cs typeface="Calibri"/>
              </a:rPr>
              <a:t> </a:t>
            </a:r>
            <a:r>
              <a:rPr dirty="0" sz="1800" spc="55">
                <a:latin typeface="Calibri"/>
                <a:cs typeface="Calibri"/>
              </a:rPr>
              <a:t>2026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113" y="4830763"/>
            <a:ext cx="99186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10">
                <a:latin typeface="Calibri"/>
                <a:cs typeface="Calibri"/>
              </a:rPr>
              <a:t>Conﬁdential</a:t>
            </a:r>
            <a:r>
              <a:rPr dirty="0" sz="600" spc="90">
                <a:latin typeface="Calibri"/>
                <a:cs typeface="Calibri"/>
              </a:rPr>
              <a:t> </a:t>
            </a:r>
            <a:r>
              <a:rPr dirty="0" sz="600" spc="10">
                <a:latin typeface="Calibri"/>
                <a:cs typeface="Calibri"/>
              </a:rPr>
              <a:t>and</a:t>
            </a:r>
            <a:r>
              <a:rPr dirty="0" sz="600" spc="95">
                <a:latin typeface="Calibri"/>
                <a:cs typeface="Calibri"/>
              </a:rPr>
              <a:t> </a:t>
            </a:r>
            <a:r>
              <a:rPr dirty="0" sz="600" spc="-10">
                <a:latin typeface="Calibri"/>
                <a:cs typeface="Calibri"/>
              </a:rPr>
              <a:t>proprietary.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99503" y="4828852"/>
            <a:ext cx="11048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latin typeface="Calibri"/>
                <a:cs typeface="Calibri"/>
              </a:rPr>
              <a:t>10</a:t>
            </a:r>
            <a:endParaRPr sz="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0645" y="350962"/>
            <a:ext cx="6682710" cy="275538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01086" y="3457285"/>
            <a:ext cx="7303134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55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u="heavy" sz="1200" spc="2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Model</a:t>
            </a:r>
            <a:r>
              <a:rPr dirty="0" u="heavy" sz="1200" spc="12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heavy" sz="1200" spc="114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Spec</a:t>
            </a:r>
            <a:r>
              <a:rPr dirty="0" u="none" sz="1200" spc="120">
                <a:latin typeface="Calibri"/>
                <a:cs typeface="Calibri"/>
              </a:rPr>
              <a:t> </a:t>
            </a:r>
            <a:r>
              <a:rPr dirty="0" u="none" sz="1200" spc="20">
                <a:latin typeface="Calibri"/>
                <a:cs typeface="Calibri"/>
              </a:rPr>
              <a:t>outlines</a:t>
            </a:r>
            <a:r>
              <a:rPr dirty="0" u="none" sz="1200" spc="120">
                <a:latin typeface="Calibri"/>
                <a:cs typeface="Calibri"/>
              </a:rPr>
              <a:t> </a:t>
            </a:r>
            <a:r>
              <a:rPr dirty="0" u="none" sz="1200" spc="20">
                <a:latin typeface="Calibri"/>
                <a:cs typeface="Calibri"/>
              </a:rPr>
              <a:t>the</a:t>
            </a:r>
            <a:r>
              <a:rPr dirty="0" u="none" sz="1200" spc="120">
                <a:latin typeface="Calibri"/>
                <a:cs typeface="Calibri"/>
              </a:rPr>
              <a:t> </a:t>
            </a:r>
            <a:r>
              <a:rPr dirty="0" u="none" sz="1200" spc="20">
                <a:latin typeface="Calibri"/>
                <a:cs typeface="Calibri"/>
              </a:rPr>
              <a:t>intended</a:t>
            </a:r>
            <a:r>
              <a:rPr dirty="0" u="none" sz="1200" spc="114">
                <a:latin typeface="Calibri"/>
                <a:cs typeface="Calibri"/>
              </a:rPr>
              <a:t> </a:t>
            </a:r>
            <a:r>
              <a:rPr dirty="0" u="none" sz="1200" spc="20">
                <a:latin typeface="Calibri"/>
                <a:cs typeface="Calibri"/>
              </a:rPr>
              <a:t>behavior</a:t>
            </a:r>
            <a:r>
              <a:rPr dirty="0" u="none" sz="1200" spc="120">
                <a:latin typeface="Calibri"/>
                <a:cs typeface="Calibri"/>
              </a:rPr>
              <a:t> </a:t>
            </a:r>
            <a:r>
              <a:rPr dirty="0" u="none" sz="1200" spc="20">
                <a:latin typeface="Calibri"/>
                <a:cs typeface="Calibri"/>
              </a:rPr>
              <a:t>for</a:t>
            </a:r>
            <a:r>
              <a:rPr dirty="0" u="none" sz="1200" spc="120">
                <a:latin typeface="Calibri"/>
                <a:cs typeface="Calibri"/>
              </a:rPr>
              <a:t> </a:t>
            </a:r>
            <a:r>
              <a:rPr dirty="0" u="none" sz="1200" spc="20">
                <a:latin typeface="Calibri"/>
                <a:cs typeface="Calibri"/>
              </a:rPr>
              <a:t>the</a:t>
            </a:r>
            <a:r>
              <a:rPr dirty="0" u="none" sz="1200" spc="120">
                <a:latin typeface="Calibri"/>
                <a:cs typeface="Calibri"/>
              </a:rPr>
              <a:t> </a:t>
            </a:r>
            <a:r>
              <a:rPr dirty="0" u="none" sz="1200" spc="55">
                <a:latin typeface="Calibri"/>
                <a:cs typeface="Calibri"/>
              </a:rPr>
              <a:t>models</a:t>
            </a:r>
            <a:r>
              <a:rPr dirty="0" u="none" sz="1200" spc="120">
                <a:latin typeface="Calibri"/>
                <a:cs typeface="Calibri"/>
              </a:rPr>
              <a:t> </a:t>
            </a:r>
            <a:r>
              <a:rPr dirty="0" u="none" sz="1200" spc="20">
                <a:latin typeface="Calibri"/>
                <a:cs typeface="Calibri"/>
              </a:rPr>
              <a:t>that</a:t>
            </a:r>
            <a:r>
              <a:rPr dirty="0" u="none" sz="1200" spc="114">
                <a:latin typeface="Calibri"/>
                <a:cs typeface="Calibri"/>
              </a:rPr>
              <a:t> </a:t>
            </a:r>
            <a:r>
              <a:rPr dirty="0" u="none" sz="1200" spc="20">
                <a:latin typeface="Calibri"/>
                <a:cs typeface="Calibri"/>
              </a:rPr>
              <a:t>power</a:t>
            </a:r>
            <a:r>
              <a:rPr dirty="0" u="none" sz="1200" spc="120">
                <a:latin typeface="Calibri"/>
                <a:cs typeface="Calibri"/>
              </a:rPr>
              <a:t> </a:t>
            </a:r>
            <a:r>
              <a:rPr dirty="0" u="none" sz="1200" spc="50">
                <a:latin typeface="Calibri"/>
                <a:cs typeface="Calibri"/>
              </a:rPr>
              <a:t>OpenAI’s</a:t>
            </a:r>
            <a:r>
              <a:rPr dirty="0" u="none" sz="1200" spc="120">
                <a:latin typeface="Calibri"/>
                <a:cs typeface="Calibri"/>
              </a:rPr>
              <a:t> </a:t>
            </a:r>
            <a:r>
              <a:rPr dirty="0" u="none" sz="1200" spc="20">
                <a:latin typeface="Calibri"/>
                <a:cs typeface="Calibri"/>
              </a:rPr>
              <a:t>products,</a:t>
            </a:r>
            <a:r>
              <a:rPr dirty="0" u="none" sz="1200" spc="120">
                <a:latin typeface="Calibri"/>
                <a:cs typeface="Calibri"/>
              </a:rPr>
              <a:t> </a:t>
            </a:r>
            <a:r>
              <a:rPr dirty="0" u="none" sz="1200" spc="20">
                <a:latin typeface="Calibri"/>
                <a:cs typeface="Calibri"/>
              </a:rPr>
              <a:t>including</a:t>
            </a:r>
            <a:r>
              <a:rPr dirty="0" u="none" sz="1200" spc="120">
                <a:latin typeface="Calibri"/>
                <a:cs typeface="Calibri"/>
              </a:rPr>
              <a:t> </a:t>
            </a:r>
            <a:r>
              <a:rPr dirty="0" u="none" sz="1200" spc="-25">
                <a:latin typeface="Calibri"/>
                <a:cs typeface="Calibri"/>
              </a:rPr>
              <a:t>the </a:t>
            </a:r>
            <a:r>
              <a:rPr dirty="0" u="none" sz="1200" spc="70">
                <a:latin typeface="Calibri"/>
                <a:cs typeface="Calibri"/>
              </a:rPr>
              <a:t>API</a:t>
            </a:r>
            <a:r>
              <a:rPr dirty="0" u="none" sz="1200" spc="65">
                <a:latin typeface="Calibri"/>
                <a:cs typeface="Calibri"/>
              </a:rPr>
              <a:t> </a:t>
            </a:r>
            <a:r>
              <a:rPr dirty="0" u="none" sz="1200" spc="-10">
                <a:latin typeface="Calibri"/>
                <a:cs typeface="Calibri"/>
              </a:rPr>
              <a:t>platform.</a:t>
            </a:r>
            <a:endParaRPr sz="1200">
              <a:latin typeface="Calibri"/>
              <a:cs typeface="Calibri"/>
            </a:endParaRPr>
          </a:p>
          <a:p>
            <a:pPr marL="354965" indent="-256540">
              <a:lnSpc>
                <a:spcPct val="100000"/>
              </a:lnSpc>
              <a:buFont typeface="Arial"/>
              <a:buChar char="●"/>
              <a:tabLst>
                <a:tab pos="354965" algn="l"/>
              </a:tabLst>
            </a:pPr>
            <a:r>
              <a:rPr dirty="0" sz="1200" spc="20">
                <a:latin typeface="Calibri"/>
                <a:cs typeface="Calibri"/>
              </a:rPr>
              <a:t>We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published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a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u18-</a:t>
            </a:r>
            <a:r>
              <a:rPr dirty="0" sz="1200" spc="55">
                <a:latin typeface="Calibri"/>
                <a:cs typeface="Calibri"/>
              </a:rPr>
              <a:t>speciﬁc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section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of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Model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Spec</a:t>
            </a:r>
            <a:endParaRPr sz="1200">
              <a:latin typeface="Calibri"/>
              <a:cs typeface="Calibri"/>
            </a:endParaRPr>
          </a:p>
          <a:p>
            <a:pPr marL="354965" indent="-256540">
              <a:lnSpc>
                <a:spcPct val="100000"/>
              </a:lnSpc>
              <a:buFont typeface="Arial"/>
              <a:buChar char="●"/>
              <a:tabLst>
                <a:tab pos="354965" algn="l"/>
              </a:tabLst>
            </a:pPr>
            <a:r>
              <a:rPr dirty="0" sz="1200" spc="10">
                <a:latin typeface="Calibri"/>
                <a:cs typeface="Calibri"/>
              </a:rPr>
              <a:t>Additional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layer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protections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top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Model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Spec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which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applies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users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all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ages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113" y="4830763"/>
            <a:ext cx="99186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10">
                <a:latin typeface="Calibri"/>
                <a:cs typeface="Calibri"/>
              </a:rPr>
              <a:t>Conﬁdential</a:t>
            </a:r>
            <a:r>
              <a:rPr dirty="0" sz="600" spc="90">
                <a:latin typeface="Calibri"/>
                <a:cs typeface="Calibri"/>
              </a:rPr>
              <a:t> </a:t>
            </a:r>
            <a:r>
              <a:rPr dirty="0" sz="600" spc="10">
                <a:latin typeface="Calibri"/>
                <a:cs typeface="Calibri"/>
              </a:rPr>
              <a:t>and</a:t>
            </a:r>
            <a:r>
              <a:rPr dirty="0" sz="600" spc="95">
                <a:latin typeface="Calibri"/>
                <a:cs typeface="Calibri"/>
              </a:rPr>
              <a:t> </a:t>
            </a:r>
            <a:r>
              <a:rPr dirty="0" sz="600" spc="-10">
                <a:latin typeface="Calibri"/>
                <a:cs typeface="Calibri"/>
              </a:rPr>
              <a:t>proprietary.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6666" y="4863193"/>
            <a:ext cx="261620" cy="70485"/>
          </a:xfrm>
          <a:custGeom>
            <a:avLst/>
            <a:gdLst/>
            <a:ahLst/>
            <a:cxnLst/>
            <a:rect l="l" t="t" r="r" b="b"/>
            <a:pathLst>
              <a:path w="261620" h="70485">
                <a:moveTo>
                  <a:pt x="27811" y="55578"/>
                </a:moveTo>
                <a:lnTo>
                  <a:pt x="17012" y="53386"/>
                </a:lnTo>
                <a:lnTo>
                  <a:pt x="8169" y="47416"/>
                </a:lnTo>
                <a:lnTo>
                  <a:pt x="2194" y="38580"/>
                </a:lnTo>
                <a:lnTo>
                  <a:pt x="0" y="27789"/>
                </a:lnTo>
                <a:lnTo>
                  <a:pt x="2041" y="17752"/>
                </a:lnTo>
                <a:lnTo>
                  <a:pt x="27811" y="0"/>
                </a:lnTo>
                <a:lnTo>
                  <a:pt x="38639" y="2181"/>
                </a:lnTo>
                <a:lnTo>
                  <a:pt x="47475" y="8132"/>
                </a:lnTo>
                <a:lnTo>
                  <a:pt x="48708" y="9962"/>
                </a:lnTo>
                <a:lnTo>
                  <a:pt x="18298" y="9962"/>
                </a:lnTo>
                <a:lnTo>
                  <a:pt x="10650" y="17752"/>
                </a:lnTo>
                <a:lnTo>
                  <a:pt x="10650" y="37826"/>
                </a:lnTo>
                <a:lnTo>
                  <a:pt x="18298" y="45616"/>
                </a:lnTo>
                <a:lnTo>
                  <a:pt x="48680" y="45616"/>
                </a:lnTo>
                <a:lnTo>
                  <a:pt x="47463" y="47416"/>
                </a:lnTo>
                <a:lnTo>
                  <a:pt x="38620" y="53386"/>
                </a:lnTo>
                <a:lnTo>
                  <a:pt x="27811" y="55578"/>
                </a:lnTo>
                <a:close/>
              </a:path>
              <a:path w="261620" h="70485">
                <a:moveTo>
                  <a:pt x="48680" y="45616"/>
                </a:moveTo>
                <a:lnTo>
                  <a:pt x="37311" y="45616"/>
                </a:lnTo>
                <a:lnTo>
                  <a:pt x="44960" y="37826"/>
                </a:lnTo>
                <a:lnTo>
                  <a:pt x="44960" y="17752"/>
                </a:lnTo>
                <a:lnTo>
                  <a:pt x="37311" y="9962"/>
                </a:lnTo>
                <a:lnTo>
                  <a:pt x="48708" y="9962"/>
                </a:lnTo>
                <a:lnTo>
                  <a:pt x="53428" y="16965"/>
                </a:lnTo>
                <a:lnTo>
                  <a:pt x="55610" y="27789"/>
                </a:lnTo>
                <a:lnTo>
                  <a:pt x="53423" y="38580"/>
                </a:lnTo>
                <a:lnTo>
                  <a:pt x="48680" y="45616"/>
                </a:lnTo>
                <a:close/>
              </a:path>
              <a:path w="261620" h="70485">
                <a:moveTo>
                  <a:pt x="202087" y="54811"/>
                </a:moveTo>
                <a:lnTo>
                  <a:pt x="191340" y="54811"/>
                </a:lnTo>
                <a:lnTo>
                  <a:pt x="213209" y="767"/>
                </a:lnTo>
                <a:lnTo>
                  <a:pt x="225433" y="767"/>
                </a:lnTo>
                <a:lnTo>
                  <a:pt x="229718" y="11438"/>
                </a:lnTo>
                <a:lnTo>
                  <a:pt x="219176" y="11438"/>
                </a:lnTo>
                <a:lnTo>
                  <a:pt x="210208" y="34063"/>
                </a:lnTo>
                <a:lnTo>
                  <a:pt x="238802" y="34063"/>
                </a:lnTo>
                <a:lnTo>
                  <a:pt x="242392" y="43004"/>
                </a:lnTo>
                <a:lnTo>
                  <a:pt x="206734" y="43004"/>
                </a:lnTo>
                <a:lnTo>
                  <a:pt x="202087" y="54811"/>
                </a:lnTo>
                <a:close/>
              </a:path>
              <a:path w="261620" h="70485">
                <a:moveTo>
                  <a:pt x="238802" y="34063"/>
                </a:moveTo>
                <a:lnTo>
                  <a:pt x="228047" y="34063"/>
                </a:lnTo>
                <a:lnTo>
                  <a:pt x="219176" y="11438"/>
                </a:lnTo>
                <a:lnTo>
                  <a:pt x="229718" y="11438"/>
                </a:lnTo>
                <a:lnTo>
                  <a:pt x="238802" y="34063"/>
                </a:lnTo>
                <a:close/>
              </a:path>
              <a:path w="261620" h="70485">
                <a:moveTo>
                  <a:pt x="247133" y="54811"/>
                </a:moveTo>
                <a:lnTo>
                  <a:pt x="236252" y="54811"/>
                </a:lnTo>
                <a:lnTo>
                  <a:pt x="231593" y="43004"/>
                </a:lnTo>
                <a:lnTo>
                  <a:pt x="242392" y="43004"/>
                </a:lnTo>
                <a:lnTo>
                  <a:pt x="247133" y="54811"/>
                </a:lnTo>
                <a:close/>
              </a:path>
              <a:path w="261620" h="70485">
                <a:moveTo>
                  <a:pt x="261413" y="54811"/>
                </a:moveTo>
                <a:lnTo>
                  <a:pt x="251211" y="54811"/>
                </a:lnTo>
                <a:lnTo>
                  <a:pt x="251211" y="767"/>
                </a:lnTo>
                <a:lnTo>
                  <a:pt x="261413" y="767"/>
                </a:lnTo>
                <a:lnTo>
                  <a:pt x="261413" y="54811"/>
                </a:lnTo>
                <a:close/>
              </a:path>
              <a:path w="261620" h="70485">
                <a:moveTo>
                  <a:pt x="97035" y="20835"/>
                </a:moveTo>
                <a:lnTo>
                  <a:pt x="71320" y="20835"/>
                </a:lnTo>
                <a:lnTo>
                  <a:pt x="73861" y="17436"/>
                </a:lnTo>
                <a:lnTo>
                  <a:pt x="78738" y="15442"/>
                </a:lnTo>
                <a:lnTo>
                  <a:pt x="83761" y="15442"/>
                </a:lnTo>
                <a:lnTo>
                  <a:pt x="91338" y="16949"/>
                </a:lnTo>
                <a:lnTo>
                  <a:pt x="97035" y="20835"/>
                </a:lnTo>
                <a:close/>
              </a:path>
              <a:path w="261620" h="70485">
                <a:moveTo>
                  <a:pt x="71320" y="70253"/>
                </a:moveTo>
                <a:lnTo>
                  <a:pt x="61262" y="70253"/>
                </a:lnTo>
                <a:lnTo>
                  <a:pt x="61262" y="16207"/>
                </a:lnTo>
                <a:lnTo>
                  <a:pt x="71320" y="16207"/>
                </a:lnTo>
                <a:lnTo>
                  <a:pt x="71320" y="20835"/>
                </a:lnTo>
                <a:lnTo>
                  <a:pt x="97035" y="20835"/>
                </a:lnTo>
                <a:lnTo>
                  <a:pt x="97472" y="21133"/>
                </a:lnTo>
                <a:lnTo>
                  <a:pt x="99425" y="24156"/>
                </a:lnTo>
                <a:lnTo>
                  <a:pt x="76342" y="24156"/>
                </a:lnTo>
                <a:lnTo>
                  <a:pt x="71235" y="28638"/>
                </a:lnTo>
                <a:lnTo>
                  <a:pt x="71235" y="42383"/>
                </a:lnTo>
                <a:lnTo>
                  <a:pt x="76342" y="46865"/>
                </a:lnTo>
                <a:lnTo>
                  <a:pt x="99425" y="46865"/>
                </a:lnTo>
                <a:lnTo>
                  <a:pt x="97472" y="49888"/>
                </a:lnTo>
                <a:lnTo>
                  <a:pt x="96243" y="50726"/>
                </a:lnTo>
                <a:lnTo>
                  <a:pt x="71320" y="50726"/>
                </a:lnTo>
                <a:lnTo>
                  <a:pt x="71320" y="70253"/>
                </a:lnTo>
                <a:close/>
              </a:path>
              <a:path w="261620" h="70485">
                <a:moveTo>
                  <a:pt x="99425" y="46865"/>
                </a:moveTo>
                <a:lnTo>
                  <a:pt x="87767" y="46865"/>
                </a:lnTo>
                <a:lnTo>
                  <a:pt x="92850" y="42383"/>
                </a:lnTo>
                <a:lnTo>
                  <a:pt x="92850" y="28638"/>
                </a:lnTo>
                <a:lnTo>
                  <a:pt x="87767" y="24156"/>
                </a:lnTo>
                <a:lnTo>
                  <a:pt x="99425" y="24156"/>
                </a:lnTo>
                <a:lnTo>
                  <a:pt x="101578" y="27489"/>
                </a:lnTo>
                <a:lnTo>
                  <a:pt x="103076" y="35510"/>
                </a:lnTo>
                <a:lnTo>
                  <a:pt x="101578" y="43532"/>
                </a:lnTo>
                <a:lnTo>
                  <a:pt x="99425" y="46865"/>
                </a:lnTo>
                <a:close/>
              </a:path>
              <a:path w="261620" h="70485">
                <a:moveTo>
                  <a:pt x="83761" y="55578"/>
                </a:moveTo>
                <a:lnTo>
                  <a:pt x="78581" y="55578"/>
                </a:lnTo>
                <a:lnTo>
                  <a:pt x="73861" y="53890"/>
                </a:lnTo>
                <a:lnTo>
                  <a:pt x="71320" y="50726"/>
                </a:lnTo>
                <a:lnTo>
                  <a:pt x="96243" y="50726"/>
                </a:lnTo>
                <a:lnTo>
                  <a:pt x="91338" y="54071"/>
                </a:lnTo>
                <a:lnTo>
                  <a:pt x="83761" y="55578"/>
                </a:lnTo>
                <a:close/>
              </a:path>
              <a:path w="261620" h="70485">
                <a:moveTo>
                  <a:pt x="137133" y="55578"/>
                </a:moveTo>
                <a:lnTo>
                  <a:pt x="127015" y="55578"/>
                </a:lnTo>
                <a:lnTo>
                  <a:pt x="118686" y="54060"/>
                </a:lnTo>
                <a:lnTo>
                  <a:pt x="112409" y="49858"/>
                </a:lnTo>
                <a:lnTo>
                  <a:pt x="108449" y="43499"/>
                </a:lnTo>
                <a:lnTo>
                  <a:pt x="107070" y="35510"/>
                </a:lnTo>
                <a:lnTo>
                  <a:pt x="108596" y="27522"/>
                </a:lnTo>
                <a:lnTo>
                  <a:pt x="112784" y="21155"/>
                </a:lnTo>
                <a:lnTo>
                  <a:pt x="119008" y="16960"/>
                </a:lnTo>
                <a:lnTo>
                  <a:pt x="126701" y="15442"/>
                </a:lnTo>
                <a:lnTo>
                  <a:pt x="134704" y="16960"/>
                </a:lnTo>
                <a:lnTo>
                  <a:pt x="140921" y="21155"/>
                </a:lnTo>
                <a:lnTo>
                  <a:pt x="142426" y="23561"/>
                </a:lnTo>
                <a:lnTo>
                  <a:pt x="122065" y="23561"/>
                </a:lnTo>
                <a:lnTo>
                  <a:pt x="118047" y="26699"/>
                </a:lnTo>
                <a:lnTo>
                  <a:pt x="116958" y="31565"/>
                </a:lnTo>
                <a:lnTo>
                  <a:pt x="145531" y="31565"/>
                </a:lnTo>
                <a:lnTo>
                  <a:pt x="146101" y="34743"/>
                </a:lnTo>
                <a:lnTo>
                  <a:pt x="146101" y="38688"/>
                </a:lnTo>
                <a:lnTo>
                  <a:pt x="116873" y="38688"/>
                </a:lnTo>
                <a:lnTo>
                  <a:pt x="117740" y="43499"/>
                </a:lnTo>
                <a:lnTo>
                  <a:pt x="117805" y="43863"/>
                </a:lnTo>
                <a:lnTo>
                  <a:pt x="121751" y="47489"/>
                </a:lnTo>
                <a:lnTo>
                  <a:pt x="144189" y="47489"/>
                </a:lnTo>
                <a:lnTo>
                  <a:pt x="143608" y="49476"/>
                </a:lnTo>
                <a:lnTo>
                  <a:pt x="137133" y="55578"/>
                </a:lnTo>
                <a:close/>
              </a:path>
              <a:path w="261620" h="70485">
                <a:moveTo>
                  <a:pt x="145531" y="31565"/>
                </a:moveTo>
                <a:lnTo>
                  <a:pt x="136504" y="31565"/>
                </a:lnTo>
                <a:lnTo>
                  <a:pt x="136092" y="27522"/>
                </a:lnTo>
                <a:lnTo>
                  <a:pt x="136032" y="26930"/>
                </a:lnTo>
                <a:lnTo>
                  <a:pt x="132110" y="23561"/>
                </a:lnTo>
                <a:lnTo>
                  <a:pt x="142426" y="23561"/>
                </a:lnTo>
                <a:lnTo>
                  <a:pt x="144765" y="27298"/>
                </a:lnTo>
                <a:lnTo>
                  <a:pt x="145531" y="31565"/>
                </a:lnTo>
                <a:close/>
              </a:path>
              <a:path w="261620" h="70485">
                <a:moveTo>
                  <a:pt x="144189" y="47489"/>
                </a:moveTo>
                <a:lnTo>
                  <a:pt x="131106" y="47489"/>
                </a:lnTo>
                <a:lnTo>
                  <a:pt x="134579" y="45463"/>
                </a:lnTo>
                <a:lnTo>
                  <a:pt x="135814" y="42607"/>
                </a:lnTo>
                <a:lnTo>
                  <a:pt x="145617" y="42607"/>
                </a:lnTo>
                <a:lnTo>
                  <a:pt x="144189" y="47489"/>
                </a:lnTo>
                <a:close/>
              </a:path>
              <a:path w="261620" h="70485">
                <a:moveTo>
                  <a:pt x="186598" y="20776"/>
                </a:moveTo>
                <a:lnTo>
                  <a:pt x="161471" y="20776"/>
                </a:lnTo>
                <a:lnTo>
                  <a:pt x="163625" y="17459"/>
                </a:lnTo>
                <a:lnTo>
                  <a:pt x="168345" y="15442"/>
                </a:lnTo>
                <a:lnTo>
                  <a:pt x="181634" y="15442"/>
                </a:lnTo>
                <a:lnTo>
                  <a:pt x="186598" y="20776"/>
                </a:lnTo>
                <a:close/>
              </a:path>
              <a:path w="261620" h="70485">
                <a:moveTo>
                  <a:pt x="161471" y="54811"/>
                </a:moveTo>
                <a:lnTo>
                  <a:pt x="151414" y="54811"/>
                </a:lnTo>
                <a:lnTo>
                  <a:pt x="151414" y="16207"/>
                </a:lnTo>
                <a:lnTo>
                  <a:pt x="161471" y="16207"/>
                </a:lnTo>
                <a:lnTo>
                  <a:pt x="161471" y="20776"/>
                </a:lnTo>
                <a:lnTo>
                  <a:pt x="186598" y="20776"/>
                </a:lnTo>
                <a:lnTo>
                  <a:pt x="187516" y="21762"/>
                </a:lnTo>
                <a:lnTo>
                  <a:pt x="187516" y="24097"/>
                </a:lnTo>
                <a:lnTo>
                  <a:pt x="164702" y="24097"/>
                </a:lnTo>
                <a:lnTo>
                  <a:pt x="161471" y="28010"/>
                </a:lnTo>
                <a:lnTo>
                  <a:pt x="161471" y="54811"/>
                </a:lnTo>
                <a:close/>
              </a:path>
              <a:path w="261620" h="70485">
                <a:moveTo>
                  <a:pt x="187516" y="54811"/>
                </a:moveTo>
                <a:lnTo>
                  <a:pt x="177458" y="54811"/>
                </a:lnTo>
                <a:lnTo>
                  <a:pt x="177458" y="27782"/>
                </a:lnTo>
                <a:lnTo>
                  <a:pt x="174820" y="24097"/>
                </a:lnTo>
                <a:lnTo>
                  <a:pt x="187516" y="24097"/>
                </a:lnTo>
                <a:lnTo>
                  <a:pt x="187516" y="54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72000" y="0"/>
            <a:ext cx="4572635" cy="5143500"/>
          </a:xfrm>
          <a:custGeom>
            <a:avLst/>
            <a:gdLst/>
            <a:ahLst/>
            <a:cxnLst/>
            <a:rect l="l" t="t" r="r" b="b"/>
            <a:pathLst>
              <a:path w="4572634" h="5143500">
                <a:moveTo>
                  <a:pt x="45722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4572299" y="0"/>
                </a:lnTo>
                <a:lnTo>
                  <a:pt x="4572299" y="51434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799503" y="4828852"/>
            <a:ext cx="11048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latin typeface="Calibri"/>
                <a:cs typeface="Calibri"/>
              </a:rPr>
              <a:t>11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300918" y="446157"/>
            <a:ext cx="356997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700" spc="135" b="1">
                <a:latin typeface="Calibri"/>
                <a:cs typeface="Calibri"/>
              </a:rPr>
              <a:t>The</a:t>
            </a:r>
            <a:r>
              <a:rPr dirty="0" sz="1700" spc="95" b="1">
                <a:latin typeface="Calibri"/>
                <a:cs typeface="Calibri"/>
              </a:rPr>
              <a:t> </a:t>
            </a:r>
            <a:r>
              <a:rPr dirty="0" sz="1700" spc="75" b="1">
                <a:latin typeface="Calibri"/>
                <a:cs typeface="Calibri"/>
              </a:rPr>
              <a:t>u18</a:t>
            </a:r>
            <a:r>
              <a:rPr dirty="0" sz="1700" spc="100" b="1">
                <a:latin typeface="Calibri"/>
                <a:cs typeface="Calibri"/>
              </a:rPr>
              <a:t> principles</a:t>
            </a:r>
            <a:r>
              <a:rPr dirty="0" sz="1700" spc="95" b="1">
                <a:latin typeface="Calibri"/>
                <a:cs typeface="Calibri"/>
              </a:rPr>
              <a:t> are</a:t>
            </a:r>
            <a:r>
              <a:rPr dirty="0" sz="1700" spc="100" b="1">
                <a:latin typeface="Calibri"/>
                <a:cs typeface="Calibri"/>
              </a:rPr>
              <a:t> </a:t>
            </a:r>
            <a:r>
              <a:rPr dirty="0" sz="1700" spc="114" b="1">
                <a:latin typeface="Calibri"/>
                <a:cs typeface="Calibri"/>
              </a:rPr>
              <a:t>anchored</a:t>
            </a:r>
            <a:r>
              <a:rPr dirty="0" sz="1700" spc="95" b="1">
                <a:latin typeface="Calibri"/>
                <a:cs typeface="Calibri"/>
              </a:rPr>
              <a:t> </a:t>
            </a:r>
            <a:r>
              <a:rPr dirty="0" sz="1700" spc="25" b="1">
                <a:latin typeface="Calibri"/>
                <a:cs typeface="Calibri"/>
              </a:rPr>
              <a:t>in </a:t>
            </a:r>
            <a:r>
              <a:rPr dirty="0" sz="1700" spc="70" b="1">
                <a:latin typeface="Calibri"/>
                <a:cs typeface="Calibri"/>
              </a:rPr>
              <a:t>four</a:t>
            </a:r>
            <a:r>
              <a:rPr dirty="0" sz="1700" spc="95" b="1">
                <a:latin typeface="Calibri"/>
                <a:cs typeface="Calibri"/>
              </a:rPr>
              <a:t> </a:t>
            </a:r>
            <a:r>
              <a:rPr dirty="0" sz="1700" spc="110" b="1">
                <a:latin typeface="Calibri"/>
                <a:cs typeface="Calibri"/>
              </a:rPr>
              <a:t>guiding</a:t>
            </a:r>
            <a:r>
              <a:rPr dirty="0" sz="1700" spc="100" b="1">
                <a:latin typeface="Calibri"/>
                <a:cs typeface="Calibri"/>
              </a:rPr>
              <a:t> commitments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7975" marR="5080" indent="-29591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07975" algn="l"/>
              </a:tabLst>
            </a:pPr>
            <a:r>
              <a:rPr dirty="0" spc="70" b="1">
                <a:latin typeface="Calibri"/>
                <a:cs typeface="Calibri"/>
              </a:rPr>
              <a:t>Treat</a:t>
            </a:r>
            <a:r>
              <a:rPr dirty="0" spc="90" b="1">
                <a:latin typeface="Calibri"/>
                <a:cs typeface="Calibri"/>
              </a:rPr>
              <a:t> </a:t>
            </a:r>
            <a:r>
              <a:rPr dirty="0" spc="105" b="1">
                <a:latin typeface="Calibri"/>
                <a:cs typeface="Calibri"/>
              </a:rPr>
              <a:t>teens</a:t>
            </a:r>
            <a:r>
              <a:rPr dirty="0" spc="95" b="1">
                <a:latin typeface="Calibri"/>
                <a:cs typeface="Calibri"/>
              </a:rPr>
              <a:t> </a:t>
            </a:r>
            <a:r>
              <a:rPr dirty="0" spc="70" b="1">
                <a:latin typeface="Calibri"/>
                <a:cs typeface="Calibri"/>
              </a:rPr>
              <a:t>like</a:t>
            </a:r>
            <a:r>
              <a:rPr dirty="0" spc="95" b="1">
                <a:latin typeface="Calibri"/>
                <a:cs typeface="Calibri"/>
              </a:rPr>
              <a:t> teens</a:t>
            </a:r>
            <a:r>
              <a:rPr dirty="0" spc="95"/>
              <a:t>, </a:t>
            </a:r>
            <a:r>
              <a:rPr dirty="0" spc="-10"/>
              <a:t>neither </a:t>
            </a:r>
            <a:r>
              <a:rPr dirty="0" spc="95"/>
              <a:t>condescending</a:t>
            </a:r>
            <a:r>
              <a:rPr dirty="0" spc="155"/>
              <a:t> </a:t>
            </a:r>
            <a:r>
              <a:rPr dirty="0"/>
              <a:t>to</a:t>
            </a:r>
            <a:r>
              <a:rPr dirty="0" spc="160"/>
              <a:t> </a:t>
            </a:r>
            <a:r>
              <a:rPr dirty="0"/>
              <a:t>them</a:t>
            </a:r>
            <a:r>
              <a:rPr dirty="0" spc="160"/>
              <a:t> </a:t>
            </a:r>
            <a:r>
              <a:rPr dirty="0"/>
              <a:t>nor</a:t>
            </a:r>
            <a:r>
              <a:rPr dirty="0" spc="160"/>
              <a:t> </a:t>
            </a:r>
            <a:r>
              <a:rPr dirty="0" spc="-10"/>
              <a:t>treating </a:t>
            </a:r>
            <a:r>
              <a:rPr dirty="0"/>
              <a:t>them</a:t>
            </a:r>
            <a:r>
              <a:rPr dirty="0" spc="155"/>
              <a:t> </a:t>
            </a:r>
            <a:r>
              <a:rPr dirty="0" spc="140"/>
              <a:t>as</a:t>
            </a:r>
            <a:r>
              <a:rPr dirty="0" spc="160"/>
              <a:t> </a:t>
            </a:r>
            <a:r>
              <a:rPr dirty="0" spc="50"/>
              <a:t>adults</a:t>
            </a:r>
          </a:p>
          <a:p>
            <a:pPr marL="307975" marR="154940" indent="-295910">
              <a:lnSpc>
                <a:spcPct val="100000"/>
              </a:lnSpc>
              <a:spcBef>
                <a:spcPts val="800"/>
              </a:spcBef>
              <a:buFont typeface="Arial"/>
              <a:buChar char="●"/>
              <a:tabLst>
                <a:tab pos="307975" algn="l"/>
              </a:tabLst>
            </a:pPr>
            <a:r>
              <a:rPr dirty="0" spc="95" b="1">
                <a:latin typeface="Calibri"/>
                <a:cs typeface="Calibri"/>
              </a:rPr>
              <a:t>Put</a:t>
            </a:r>
            <a:r>
              <a:rPr dirty="0" spc="80" b="1">
                <a:latin typeface="Calibri"/>
                <a:cs typeface="Calibri"/>
              </a:rPr>
              <a:t> </a:t>
            </a:r>
            <a:r>
              <a:rPr dirty="0" spc="95" b="1">
                <a:latin typeface="Calibri"/>
                <a:cs typeface="Calibri"/>
              </a:rPr>
              <a:t>safety</a:t>
            </a:r>
            <a:r>
              <a:rPr dirty="0" spc="85" b="1">
                <a:latin typeface="Calibri"/>
                <a:cs typeface="Calibri"/>
              </a:rPr>
              <a:t> </a:t>
            </a:r>
            <a:r>
              <a:rPr dirty="0" spc="75" b="1">
                <a:latin typeface="Calibri"/>
                <a:cs typeface="Calibri"/>
              </a:rPr>
              <a:t>ﬁrst</a:t>
            </a:r>
            <a:r>
              <a:rPr dirty="0" spc="75"/>
              <a:t>,</a:t>
            </a:r>
            <a:r>
              <a:rPr dirty="0" spc="85"/>
              <a:t> </a:t>
            </a:r>
            <a:r>
              <a:rPr dirty="0" spc="60"/>
              <a:t>even</a:t>
            </a:r>
            <a:r>
              <a:rPr dirty="0" spc="85"/>
              <a:t> </a:t>
            </a:r>
            <a:r>
              <a:rPr dirty="0" spc="50"/>
              <a:t>when</a:t>
            </a:r>
            <a:r>
              <a:rPr dirty="0" spc="85"/>
              <a:t> </a:t>
            </a:r>
            <a:r>
              <a:rPr dirty="0"/>
              <a:t>it</a:t>
            </a:r>
            <a:r>
              <a:rPr dirty="0" spc="85"/>
              <a:t> </a:t>
            </a:r>
            <a:r>
              <a:rPr dirty="0" spc="50"/>
              <a:t>may conﬂict</a:t>
            </a:r>
            <a:r>
              <a:rPr dirty="0" spc="145"/>
              <a:t> </a:t>
            </a:r>
            <a:r>
              <a:rPr dirty="0"/>
              <a:t>with</a:t>
            </a:r>
            <a:r>
              <a:rPr dirty="0" spc="150"/>
              <a:t> </a:t>
            </a:r>
            <a:r>
              <a:rPr dirty="0"/>
              <a:t>other</a:t>
            </a:r>
            <a:r>
              <a:rPr dirty="0" spc="145"/>
              <a:t> </a:t>
            </a:r>
            <a:r>
              <a:rPr dirty="0" spc="85"/>
              <a:t>goals</a:t>
            </a:r>
          </a:p>
          <a:p>
            <a:pPr algn="just" marL="307975" marR="299085" indent="-295910">
              <a:lnSpc>
                <a:spcPct val="100000"/>
              </a:lnSpc>
              <a:spcBef>
                <a:spcPts val="800"/>
              </a:spcBef>
              <a:buFont typeface="Arial"/>
              <a:buChar char="●"/>
              <a:tabLst>
                <a:tab pos="307975" algn="l"/>
              </a:tabLst>
            </a:pPr>
            <a:r>
              <a:rPr dirty="0" spc="100" b="1">
                <a:latin typeface="Calibri"/>
                <a:cs typeface="Calibri"/>
              </a:rPr>
              <a:t>Promote</a:t>
            </a:r>
            <a:r>
              <a:rPr dirty="0" spc="105" b="1">
                <a:latin typeface="Calibri"/>
                <a:cs typeface="Calibri"/>
              </a:rPr>
              <a:t> </a:t>
            </a:r>
            <a:r>
              <a:rPr dirty="0" spc="70" b="1">
                <a:latin typeface="Calibri"/>
                <a:cs typeface="Calibri"/>
              </a:rPr>
              <a:t>real-</a:t>
            </a:r>
            <a:r>
              <a:rPr dirty="0" spc="100" b="1">
                <a:latin typeface="Calibri"/>
                <a:cs typeface="Calibri"/>
              </a:rPr>
              <a:t>world</a:t>
            </a:r>
            <a:r>
              <a:rPr dirty="0" spc="105" b="1">
                <a:latin typeface="Calibri"/>
                <a:cs typeface="Calibri"/>
              </a:rPr>
              <a:t> </a:t>
            </a:r>
            <a:r>
              <a:rPr dirty="0" spc="100" b="1">
                <a:latin typeface="Calibri"/>
                <a:cs typeface="Calibri"/>
              </a:rPr>
              <a:t>support</a:t>
            </a:r>
            <a:r>
              <a:rPr dirty="0" spc="110" b="1">
                <a:latin typeface="Calibri"/>
                <a:cs typeface="Calibri"/>
              </a:rPr>
              <a:t> </a:t>
            </a:r>
            <a:r>
              <a:rPr dirty="0" spc="65"/>
              <a:t>by </a:t>
            </a:r>
            <a:r>
              <a:rPr dirty="0" spc="70"/>
              <a:t>encouraging</a:t>
            </a:r>
            <a:r>
              <a:rPr dirty="0" spc="155"/>
              <a:t> </a:t>
            </a:r>
            <a:r>
              <a:rPr dirty="0"/>
              <a:t>oﬄine</a:t>
            </a:r>
            <a:r>
              <a:rPr dirty="0" spc="160"/>
              <a:t> </a:t>
            </a:r>
            <a:r>
              <a:rPr dirty="0" spc="40"/>
              <a:t>relationships </a:t>
            </a:r>
            <a:r>
              <a:rPr dirty="0" spc="80"/>
              <a:t>and</a:t>
            </a:r>
            <a:r>
              <a:rPr dirty="0" spc="215"/>
              <a:t> </a:t>
            </a:r>
            <a:r>
              <a:rPr dirty="0"/>
              <a:t>trusted</a:t>
            </a:r>
            <a:r>
              <a:rPr dirty="0" spc="215"/>
              <a:t> </a:t>
            </a:r>
            <a:r>
              <a:rPr dirty="0" spc="65"/>
              <a:t>resources</a:t>
            </a:r>
          </a:p>
          <a:p>
            <a:pPr algn="just" marL="307975" marR="387350" indent="-295910">
              <a:lnSpc>
                <a:spcPct val="100000"/>
              </a:lnSpc>
              <a:spcBef>
                <a:spcPts val="800"/>
              </a:spcBef>
              <a:buFont typeface="Arial"/>
              <a:buChar char="●"/>
              <a:tabLst>
                <a:tab pos="307975" algn="l"/>
              </a:tabLst>
            </a:pPr>
            <a:r>
              <a:rPr dirty="0" spc="175" b="1">
                <a:latin typeface="Calibri"/>
                <a:cs typeface="Calibri"/>
              </a:rPr>
              <a:t>Be</a:t>
            </a:r>
            <a:r>
              <a:rPr dirty="0" spc="100" b="1">
                <a:latin typeface="Calibri"/>
                <a:cs typeface="Calibri"/>
              </a:rPr>
              <a:t> </a:t>
            </a:r>
            <a:r>
              <a:rPr dirty="0" spc="85" b="1">
                <a:latin typeface="Calibri"/>
                <a:cs typeface="Calibri"/>
              </a:rPr>
              <a:t>transparent</a:t>
            </a:r>
            <a:r>
              <a:rPr dirty="0" spc="95" b="1">
                <a:latin typeface="Calibri"/>
                <a:cs typeface="Calibri"/>
              </a:rPr>
              <a:t> </a:t>
            </a:r>
            <a:r>
              <a:rPr dirty="0" spc="90"/>
              <a:t>by</a:t>
            </a:r>
            <a:r>
              <a:rPr dirty="0" spc="105"/>
              <a:t> </a:t>
            </a:r>
            <a:r>
              <a:rPr dirty="0" spc="45"/>
              <a:t>setting</a:t>
            </a:r>
            <a:r>
              <a:rPr dirty="0" spc="100"/>
              <a:t> </a:t>
            </a:r>
            <a:r>
              <a:rPr dirty="0" spc="50"/>
              <a:t>clear </a:t>
            </a:r>
            <a:r>
              <a:rPr dirty="0" spc="55"/>
              <a:t>expectations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67929" y="762197"/>
            <a:ext cx="774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70" b="1">
                <a:latin typeface="Calibri"/>
                <a:cs typeface="Calibri"/>
              </a:rPr>
              <a:t>Examples: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69240" marR="5080" indent="-25717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269240" algn="l"/>
              </a:tabLst>
            </a:pPr>
            <a:r>
              <a:rPr dirty="0" spc="80" b="1">
                <a:latin typeface="Calibri"/>
                <a:cs typeface="Calibri"/>
              </a:rPr>
              <a:t>Self</a:t>
            </a:r>
            <a:r>
              <a:rPr dirty="0" spc="120" b="1">
                <a:latin typeface="Calibri"/>
                <a:cs typeface="Calibri"/>
              </a:rPr>
              <a:t> </a:t>
            </a:r>
            <a:r>
              <a:rPr dirty="0" spc="55" b="1">
                <a:latin typeface="Calibri"/>
                <a:cs typeface="Calibri"/>
              </a:rPr>
              <a:t>harm:</a:t>
            </a:r>
            <a:r>
              <a:rPr dirty="0" spc="125" b="1">
                <a:latin typeface="Calibri"/>
                <a:cs typeface="Calibri"/>
              </a:rPr>
              <a:t> </a:t>
            </a:r>
            <a:r>
              <a:rPr dirty="0" spc="20"/>
              <a:t>Assistant</a:t>
            </a:r>
            <a:r>
              <a:rPr dirty="0" spc="120"/>
              <a:t> </a:t>
            </a:r>
            <a:r>
              <a:rPr dirty="0" spc="50"/>
              <a:t>should</a:t>
            </a:r>
            <a:r>
              <a:rPr dirty="0" spc="125"/>
              <a:t> </a:t>
            </a:r>
            <a:r>
              <a:rPr dirty="0" spc="20"/>
              <a:t>not</a:t>
            </a:r>
            <a:r>
              <a:rPr dirty="0" spc="120"/>
              <a:t> </a:t>
            </a:r>
            <a:r>
              <a:rPr dirty="0" spc="20"/>
              <a:t>romanticize</a:t>
            </a:r>
            <a:r>
              <a:rPr dirty="0" spc="120"/>
              <a:t> </a:t>
            </a:r>
            <a:r>
              <a:rPr dirty="0" spc="-25"/>
              <a:t>or </a:t>
            </a:r>
            <a:r>
              <a:rPr dirty="0" spc="10"/>
              <a:t>provide</a:t>
            </a:r>
            <a:r>
              <a:rPr dirty="0" spc="245"/>
              <a:t> </a:t>
            </a:r>
            <a:r>
              <a:rPr dirty="0" spc="10"/>
              <a:t>descriptive</a:t>
            </a:r>
            <a:r>
              <a:rPr dirty="0" spc="245"/>
              <a:t> </a:t>
            </a:r>
            <a:r>
              <a:rPr dirty="0" spc="10"/>
              <a:t>details</a:t>
            </a:r>
            <a:r>
              <a:rPr dirty="0" spc="245"/>
              <a:t> </a:t>
            </a:r>
            <a:r>
              <a:rPr dirty="0" spc="10"/>
              <a:t>about</a:t>
            </a:r>
            <a:r>
              <a:rPr dirty="0" spc="250"/>
              <a:t> </a:t>
            </a:r>
            <a:r>
              <a:rPr dirty="0" spc="10"/>
              <a:t>self-</a:t>
            </a:r>
            <a:r>
              <a:rPr dirty="0" spc="50"/>
              <a:t>harm</a:t>
            </a:r>
            <a:r>
              <a:rPr dirty="0" spc="245"/>
              <a:t> </a:t>
            </a:r>
            <a:r>
              <a:rPr dirty="0" spc="-25"/>
              <a:t>or </a:t>
            </a:r>
            <a:r>
              <a:rPr dirty="0" spc="40"/>
              <a:t>suicide.</a:t>
            </a:r>
          </a:p>
          <a:p>
            <a:pPr lvl="1" marL="612140" marR="18415" indent="-257175">
              <a:lnSpc>
                <a:spcPct val="100000"/>
              </a:lnSpc>
              <a:spcBef>
                <a:spcPts val="800"/>
              </a:spcBef>
              <a:buFont typeface="Arial"/>
              <a:buChar char="○"/>
              <a:tabLst>
                <a:tab pos="612140" algn="l"/>
              </a:tabLst>
            </a:pPr>
            <a:r>
              <a:rPr dirty="0" sz="1200" spc="20">
                <a:latin typeface="Calibri"/>
                <a:cs typeface="Calibri"/>
              </a:rPr>
              <a:t>Assistant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should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not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teach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minots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how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to </a:t>
            </a:r>
            <a:r>
              <a:rPr dirty="0" sz="1200" spc="30">
                <a:latin typeface="Calibri"/>
                <a:cs typeface="Calibri"/>
              </a:rPr>
              <a:t>hide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communications,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symptoms,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or </a:t>
            </a:r>
            <a:r>
              <a:rPr dirty="0" sz="1200" spc="55">
                <a:latin typeface="Calibri"/>
                <a:cs typeface="Calibri"/>
              </a:rPr>
              <a:t>supplies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related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unsafe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behavior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from </a:t>
            </a:r>
            <a:r>
              <a:rPr dirty="0" sz="1200" spc="-10">
                <a:latin typeface="Calibri"/>
                <a:cs typeface="Calibri"/>
              </a:rPr>
              <a:t>caregivers.</a:t>
            </a:r>
            <a:endParaRPr sz="1200">
              <a:latin typeface="Calibri"/>
              <a:cs typeface="Calibri"/>
            </a:endParaRPr>
          </a:p>
          <a:p>
            <a:pPr marL="269240" marR="195580" indent="-257175">
              <a:lnSpc>
                <a:spcPct val="100000"/>
              </a:lnSpc>
              <a:spcBef>
                <a:spcPts val="800"/>
              </a:spcBef>
              <a:buFont typeface="Arial"/>
              <a:buChar char="●"/>
              <a:tabLst>
                <a:tab pos="269240" algn="l"/>
              </a:tabLst>
            </a:pPr>
            <a:r>
              <a:rPr dirty="0" spc="60" b="1">
                <a:latin typeface="Calibri"/>
                <a:cs typeface="Calibri"/>
              </a:rPr>
              <a:t>Roleplay:</a:t>
            </a:r>
            <a:r>
              <a:rPr dirty="0" spc="130" b="1">
                <a:latin typeface="Calibri"/>
                <a:cs typeface="Calibri"/>
              </a:rPr>
              <a:t> </a:t>
            </a:r>
            <a:r>
              <a:rPr dirty="0" spc="20"/>
              <a:t>Assistant</a:t>
            </a:r>
            <a:r>
              <a:rPr dirty="0" spc="114"/>
              <a:t> </a:t>
            </a:r>
            <a:r>
              <a:rPr dirty="0" spc="50"/>
              <a:t>should</a:t>
            </a:r>
            <a:r>
              <a:rPr dirty="0" spc="120"/>
              <a:t> </a:t>
            </a:r>
            <a:r>
              <a:rPr dirty="0" spc="20"/>
              <a:t>not</a:t>
            </a:r>
            <a:r>
              <a:rPr dirty="0" spc="120"/>
              <a:t> </a:t>
            </a:r>
            <a:r>
              <a:rPr dirty="0" spc="65"/>
              <a:t>engage</a:t>
            </a:r>
            <a:r>
              <a:rPr dirty="0" spc="114"/>
              <a:t> </a:t>
            </a:r>
            <a:r>
              <a:rPr dirty="0" spc="-25"/>
              <a:t>in </a:t>
            </a:r>
            <a:r>
              <a:rPr dirty="0"/>
              <a:t>immersive</a:t>
            </a:r>
            <a:r>
              <a:rPr dirty="0" spc="290"/>
              <a:t> </a:t>
            </a:r>
            <a:r>
              <a:rPr dirty="0"/>
              <a:t>romantic</a:t>
            </a:r>
            <a:r>
              <a:rPr dirty="0" spc="290"/>
              <a:t> </a:t>
            </a:r>
            <a:r>
              <a:rPr dirty="0"/>
              <a:t>role-</a:t>
            </a:r>
            <a:r>
              <a:rPr dirty="0" spc="50"/>
              <a:t>play</a:t>
            </a:r>
            <a:r>
              <a:rPr dirty="0" spc="290"/>
              <a:t> </a:t>
            </a:r>
            <a:r>
              <a:rPr dirty="0"/>
              <a:t>or</a:t>
            </a:r>
            <a:r>
              <a:rPr dirty="0" spc="290"/>
              <a:t> </a:t>
            </a:r>
            <a:r>
              <a:rPr dirty="0"/>
              <a:t>ﬁrst-</a:t>
            </a:r>
            <a:r>
              <a:rPr dirty="0" spc="-10"/>
              <a:t>person intimacy.</a:t>
            </a:r>
          </a:p>
          <a:p>
            <a:pPr marL="269240" marR="43180" indent="-257175">
              <a:lnSpc>
                <a:spcPct val="100000"/>
              </a:lnSpc>
              <a:spcBef>
                <a:spcPts val="800"/>
              </a:spcBef>
              <a:buFont typeface="Arial"/>
              <a:buChar char="●"/>
              <a:tabLst>
                <a:tab pos="269240" algn="l"/>
              </a:tabLst>
            </a:pPr>
            <a:r>
              <a:rPr dirty="0" spc="80" b="1">
                <a:latin typeface="Calibri"/>
                <a:cs typeface="Calibri"/>
              </a:rPr>
              <a:t>Extreme</a:t>
            </a:r>
            <a:r>
              <a:rPr dirty="0" spc="185" b="1">
                <a:latin typeface="Calibri"/>
                <a:cs typeface="Calibri"/>
              </a:rPr>
              <a:t> </a:t>
            </a:r>
            <a:r>
              <a:rPr dirty="0" spc="20" b="1">
                <a:latin typeface="Calibri"/>
                <a:cs typeface="Calibri"/>
              </a:rPr>
              <a:t>dieting:</a:t>
            </a:r>
            <a:r>
              <a:rPr dirty="0" spc="200" b="1">
                <a:latin typeface="Calibri"/>
                <a:cs typeface="Calibri"/>
              </a:rPr>
              <a:t> </a:t>
            </a:r>
            <a:r>
              <a:rPr dirty="0" spc="20"/>
              <a:t>Assistant</a:t>
            </a:r>
            <a:r>
              <a:rPr dirty="0" spc="190"/>
              <a:t> </a:t>
            </a:r>
            <a:r>
              <a:rPr dirty="0" spc="50"/>
              <a:t>should</a:t>
            </a:r>
            <a:r>
              <a:rPr dirty="0" spc="185"/>
              <a:t> </a:t>
            </a:r>
            <a:r>
              <a:rPr dirty="0" spc="-10"/>
              <a:t>avoid </a:t>
            </a:r>
            <a:r>
              <a:rPr dirty="0" spc="55"/>
              <a:t>appearance</a:t>
            </a:r>
            <a:r>
              <a:rPr dirty="0" spc="225"/>
              <a:t> </a:t>
            </a:r>
            <a:r>
              <a:rPr dirty="0" spc="10"/>
              <a:t>critiques,</a:t>
            </a:r>
            <a:r>
              <a:rPr dirty="0" spc="229"/>
              <a:t> </a:t>
            </a:r>
            <a:r>
              <a:rPr dirty="0" spc="10"/>
              <a:t>idealized</a:t>
            </a:r>
            <a:r>
              <a:rPr dirty="0" spc="225"/>
              <a:t> </a:t>
            </a:r>
            <a:r>
              <a:rPr dirty="0" spc="-10"/>
              <a:t>image </a:t>
            </a:r>
            <a:r>
              <a:rPr dirty="0" spc="55"/>
              <a:t>comparisons,</a:t>
            </a:r>
            <a:r>
              <a:rPr dirty="0" spc="80"/>
              <a:t> </a:t>
            </a:r>
            <a:r>
              <a:rPr dirty="0"/>
              <a:t>or</a:t>
            </a:r>
            <a:r>
              <a:rPr dirty="0" spc="80"/>
              <a:t> </a:t>
            </a:r>
            <a:r>
              <a:rPr dirty="0" spc="65"/>
              <a:t>coaching</a:t>
            </a:r>
            <a:r>
              <a:rPr dirty="0" spc="85"/>
              <a:t> </a:t>
            </a:r>
            <a:r>
              <a:rPr dirty="0"/>
              <a:t>that</a:t>
            </a:r>
            <a:r>
              <a:rPr dirty="0" spc="80"/>
              <a:t> </a:t>
            </a:r>
            <a:r>
              <a:rPr dirty="0" spc="50"/>
              <a:t>could</a:t>
            </a:r>
            <a:r>
              <a:rPr dirty="0" spc="80"/>
              <a:t> </a:t>
            </a:r>
            <a:r>
              <a:rPr dirty="0" spc="-10"/>
              <a:t>reinforce </a:t>
            </a:r>
            <a:r>
              <a:rPr dirty="0" spc="65"/>
              <a:t>body </a:t>
            </a:r>
            <a:r>
              <a:rPr dirty="0" spc="-10"/>
              <a:t>dissatisfaction.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195" y="0"/>
            <a:ext cx="4114799" cy="51434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9193" y="4857135"/>
            <a:ext cx="981710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10">
                <a:solidFill>
                  <a:srgbClr val="595959"/>
                </a:solidFill>
                <a:latin typeface="Calibri"/>
                <a:cs typeface="Calibri"/>
              </a:rPr>
              <a:t>OpenAI</a:t>
            </a:r>
            <a:r>
              <a:rPr dirty="0" sz="500" spc="5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500" spc="10">
                <a:solidFill>
                  <a:srgbClr val="595959"/>
                </a:solidFill>
                <a:latin typeface="Calibri"/>
                <a:cs typeface="Calibri"/>
              </a:rPr>
              <a:t>Conﬁdential</a:t>
            </a:r>
            <a:r>
              <a:rPr dirty="0" sz="500" spc="5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500" spc="10">
                <a:solidFill>
                  <a:srgbClr val="595959"/>
                </a:solidFill>
                <a:latin typeface="Calibri"/>
                <a:cs typeface="Calibri"/>
              </a:rPr>
              <a:t>&amp;</a:t>
            </a:r>
            <a:r>
              <a:rPr dirty="0" sz="500" spc="5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Calibri"/>
                <a:cs typeface="Calibri"/>
              </a:rPr>
              <a:t>Proprietary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219201" y="2210303"/>
            <a:ext cx="295656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75"/>
              <a:t>Parental</a:t>
            </a:r>
            <a:r>
              <a:rPr dirty="0" sz="3000" spc="180"/>
              <a:t> </a:t>
            </a:r>
            <a:r>
              <a:rPr dirty="0" sz="3000" spc="120"/>
              <a:t>Controls</a:t>
            </a: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113" y="4830763"/>
            <a:ext cx="99186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10">
                <a:latin typeface="Calibri"/>
                <a:cs typeface="Calibri"/>
              </a:rPr>
              <a:t>Conﬁdential</a:t>
            </a:r>
            <a:r>
              <a:rPr dirty="0" sz="600" spc="90">
                <a:latin typeface="Calibri"/>
                <a:cs typeface="Calibri"/>
              </a:rPr>
              <a:t> </a:t>
            </a:r>
            <a:r>
              <a:rPr dirty="0" sz="600" spc="10">
                <a:latin typeface="Calibri"/>
                <a:cs typeface="Calibri"/>
              </a:rPr>
              <a:t>and</a:t>
            </a:r>
            <a:r>
              <a:rPr dirty="0" sz="600" spc="95">
                <a:latin typeface="Calibri"/>
                <a:cs typeface="Calibri"/>
              </a:rPr>
              <a:t> </a:t>
            </a:r>
            <a:r>
              <a:rPr dirty="0" sz="600" spc="-10">
                <a:latin typeface="Calibri"/>
                <a:cs typeface="Calibri"/>
              </a:rPr>
              <a:t>proprietary.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6666" y="4863193"/>
            <a:ext cx="261620" cy="70485"/>
          </a:xfrm>
          <a:custGeom>
            <a:avLst/>
            <a:gdLst/>
            <a:ahLst/>
            <a:cxnLst/>
            <a:rect l="l" t="t" r="r" b="b"/>
            <a:pathLst>
              <a:path w="261620" h="70485">
                <a:moveTo>
                  <a:pt x="27811" y="55578"/>
                </a:moveTo>
                <a:lnTo>
                  <a:pt x="17012" y="53386"/>
                </a:lnTo>
                <a:lnTo>
                  <a:pt x="8169" y="47416"/>
                </a:lnTo>
                <a:lnTo>
                  <a:pt x="2194" y="38580"/>
                </a:lnTo>
                <a:lnTo>
                  <a:pt x="0" y="27789"/>
                </a:lnTo>
                <a:lnTo>
                  <a:pt x="2041" y="17752"/>
                </a:lnTo>
                <a:lnTo>
                  <a:pt x="27811" y="0"/>
                </a:lnTo>
                <a:lnTo>
                  <a:pt x="38639" y="2181"/>
                </a:lnTo>
                <a:lnTo>
                  <a:pt x="47475" y="8132"/>
                </a:lnTo>
                <a:lnTo>
                  <a:pt x="48708" y="9962"/>
                </a:lnTo>
                <a:lnTo>
                  <a:pt x="18298" y="9962"/>
                </a:lnTo>
                <a:lnTo>
                  <a:pt x="10650" y="17752"/>
                </a:lnTo>
                <a:lnTo>
                  <a:pt x="10650" y="37826"/>
                </a:lnTo>
                <a:lnTo>
                  <a:pt x="18298" y="45616"/>
                </a:lnTo>
                <a:lnTo>
                  <a:pt x="48680" y="45616"/>
                </a:lnTo>
                <a:lnTo>
                  <a:pt x="47463" y="47416"/>
                </a:lnTo>
                <a:lnTo>
                  <a:pt x="38620" y="53386"/>
                </a:lnTo>
                <a:lnTo>
                  <a:pt x="27811" y="55578"/>
                </a:lnTo>
                <a:close/>
              </a:path>
              <a:path w="261620" h="70485">
                <a:moveTo>
                  <a:pt x="48680" y="45616"/>
                </a:moveTo>
                <a:lnTo>
                  <a:pt x="37311" y="45616"/>
                </a:lnTo>
                <a:lnTo>
                  <a:pt x="44960" y="37826"/>
                </a:lnTo>
                <a:lnTo>
                  <a:pt x="44960" y="17752"/>
                </a:lnTo>
                <a:lnTo>
                  <a:pt x="37311" y="9962"/>
                </a:lnTo>
                <a:lnTo>
                  <a:pt x="48708" y="9962"/>
                </a:lnTo>
                <a:lnTo>
                  <a:pt x="53428" y="16965"/>
                </a:lnTo>
                <a:lnTo>
                  <a:pt x="55610" y="27789"/>
                </a:lnTo>
                <a:lnTo>
                  <a:pt x="53423" y="38580"/>
                </a:lnTo>
                <a:lnTo>
                  <a:pt x="48680" y="45616"/>
                </a:lnTo>
                <a:close/>
              </a:path>
              <a:path w="261620" h="70485">
                <a:moveTo>
                  <a:pt x="202087" y="54811"/>
                </a:moveTo>
                <a:lnTo>
                  <a:pt x="191340" y="54811"/>
                </a:lnTo>
                <a:lnTo>
                  <a:pt x="213209" y="767"/>
                </a:lnTo>
                <a:lnTo>
                  <a:pt x="225433" y="767"/>
                </a:lnTo>
                <a:lnTo>
                  <a:pt x="229718" y="11438"/>
                </a:lnTo>
                <a:lnTo>
                  <a:pt x="219176" y="11438"/>
                </a:lnTo>
                <a:lnTo>
                  <a:pt x="210208" y="34063"/>
                </a:lnTo>
                <a:lnTo>
                  <a:pt x="238802" y="34063"/>
                </a:lnTo>
                <a:lnTo>
                  <a:pt x="242392" y="43004"/>
                </a:lnTo>
                <a:lnTo>
                  <a:pt x="206734" y="43004"/>
                </a:lnTo>
                <a:lnTo>
                  <a:pt x="202087" y="54811"/>
                </a:lnTo>
                <a:close/>
              </a:path>
              <a:path w="261620" h="70485">
                <a:moveTo>
                  <a:pt x="238802" y="34063"/>
                </a:moveTo>
                <a:lnTo>
                  <a:pt x="228047" y="34063"/>
                </a:lnTo>
                <a:lnTo>
                  <a:pt x="219176" y="11438"/>
                </a:lnTo>
                <a:lnTo>
                  <a:pt x="229718" y="11438"/>
                </a:lnTo>
                <a:lnTo>
                  <a:pt x="238802" y="34063"/>
                </a:lnTo>
                <a:close/>
              </a:path>
              <a:path w="261620" h="70485">
                <a:moveTo>
                  <a:pt x="247133" y="54811"/>
                </a:moveTo>
                <a:lnTo>
                  <a:pt x="236252" y="54811"/>
                </a:lnTo>
                <a:lnTo>
                  <a:pt x="231593" y="43004"/>
                </a:lnTo>
                <a:lnTo>
                  <a:pt x="242392" y="43004"/>
                </a:lnTo>
                <a:lnTo>
                  <a:pt x="247133" y="54811"/>
                </a:lnTo>
                <a:close/>
              </a:path>
              <a:path w="261620" h="70485">
                <a:moveTo>
                  <a:pt x="261413" y="54811"/>
                </a:moveTo>
                <a:lnTo>
                  <a:pt x="251211" y="54811"/>
                </a:lnTo>
                <a:lnTo>
                  <a:pt x="251211" y="767"/>
                </a:lnTo>
                <a:lnTo>
                  <a:pt x="261413" y="767"/>
                </a:lnTo>
                <a:lnTo>
                  <a:pt x="261413" y="54811"/>
                </a:lnTo>
                <a:close/>
              </a:path>
              <a:path w="261620" h="70485">
                <a:moveTo>
                  <a:pt x="97035" y="20835"/>
                </a:moveTo>
                <a:lnTo>
                  <a:pt x="71320" y="20835"/>
                </a:lnTo>
                <a:lnTo>
                  <a:pt x="73861" y="17436"/>
                </a:lnTo>
                <a:lnTo>
                  <a:pt x="78738" y="15442"/>
                </a:lnTo>
                <a:lnTo>
                  <a:pt x="83761" y="15442"/>
                </a:lnTo>
                <a:lnTo>
                  <a:pt x="91338" y="16949"/>
                </a:lnTo>
                <a:lnTo>
                  <a:pt x="97035" y="20835"/>
                </a:lnTo>
                <a:close/>
              </a:path>
              <a:path w="261620" h="70485">
                <a:moveTo>
                  <a:pt x="71320" y="70253"/>
                </a:moveTo>
                <a:lnTo>
                  <a:pt x="61262" y="70253"/>
                </a:lnTo>
                <a:lnTo>
                  <a:pt x="61262" y="16207"/>
                </a:lnTo>
                <a:lnTo>
                  <a:pt x="71320" y="16207"/>
                </a:lnTo>
                <a:lnTo>
                  <a:pt x="71320" y="20835"/>
                </a:lnTo>
                <a:lnTo>
                  <a:pt x="97035" y="20835"/>
                </a:lnTo>
                <a:lnTo>
                  <a:pt x="97472" y="21133"/>
                </a:lnTo>
                <a:lnTo>
                  <a:pt x="99425" y="24156"/>
                </a:lnTo>
                <a:lnTo>
                  <a:pt x="76342" y="24156"/>
                </a:lnTo>
                <a:lnTo>
                  <a:pt x="71235" y="28638"/>
                </a:lnTo>
                <a:lnTo>
                  <a:pt x="71235" y="42383"/>
                </a:lnTo>
                <a:lnTo>
                  <a:pt x="76342" y="46865"/>
                </a:lnTo>
                <a:lnTo>
                  <a:pt x="99425" y="46865"/>
                </a:lnTo>
                <a:lnTo>
                  <a:pt x="97472" y="49888"/>
                </a:lnTo>
                <a:lnTo>
                  <a:pt x="96243" y="50726"/>
                </a:lnTo>
                <a:lnTo>
                  <a:pt x="71320" y="50726"/>
                </a:lnTo>
                <a:lnTo>
                  <a:pt x="71320" y="70253"/>
                </a:lnTo>
                <a:close/>
              </a:path>
              <a:path w="261620" h="70485">
                <a:moveTo>
                  <a:pt x="99425" y="46865"/>
                </a:moveTo>
                <a:lnTo>
                  <a:pt x="87767" y="46865"/>
                </a:lnTo>
                <a:lnTo>
                  <a:pt x="92850" y="42383"/>
                </a:lnTo>
                <a:lnTo>
                  <a:pt x="92850" y="28638"/>
                </a:lnTo>
                <a:lnTo>
                  <a:pt x="87767" y="24156"/>
                </a:lnTo>
                <a:lnTo>
                  <a:pt x="99425" y="24156"/>
                </a:lnTo>
                <a:lnTo>
                  <a:pt x="101578" y="27489"/>
                </a:lnTo>
                <a:lnTo>
                  <a:pt x="103076" y="35510"/>
                </a:lnTo>
                <a:lnTo>
                  <a:pt x="101578" y="43532"/>
                </a:lnTo>
                <a:lnTo>
                  <a:pt x="99425" y="46865"/>
                </a:lnTo>
                <a:close/>
              </a:path>
              <a:path w="261620" h="70485">
                <a:moveTo>
                  <a:pt x="83761" y="55578"/>
                </a:moveTo>
                <a:lnTo>
                  <a:pt x="78581" y="55578"/>
                </a:lnTo>
                <a:lnTo>
                  <a:pt x="73861" y="53890"/>
                </a:lnTo>
                <a:lnTo>
                  <a:pt x="71320" y="50726"/>
                </a:lnTo>
                <a:lnTo>
                  <a:pt x="96243" y="50726"/>
                </a:lnTo>
                <a:lnTo>
                  <a:pt x="91338" y="54071"/>
                </a:lnTo>
                <a:lnTo>
                  <a:pt x="83761" y="55578"/>
                </a:lnTo>
                <a:close/>
              </a:path>
              <a:path w="261620" h="70485">
                <a:moveTo>
                  <a:pt x="137133" y="55578"/>
                </a:moveTo>
                <a:lnTo>
                  <a:pt x="127015" y="55578"/>
                </a:lnTo>
                <a:lnTo>
                  <a:pt x="118686" y="54060"/>
                </a:lnTo>
                <a:lnTo>
                  <a:pt x="112409" y="49858"/>
                </a:lnTo>
                <a:lnTo>
                  <a:pt x="108449" y="43499"/>
                </a:lnTo>
                <a:lnTo>
                  <a:pt x="107070" y="35510"/>
                </a:lnTo>
                <a:lnTo>
                  <a:pt x="108596" y="27522"/>
                </a:lnTo>
                <a:lnTo>
                  <a:pt x="112784" y="21155"/>
                </a:lnTo>
                <a:lnTo>
                  <a:pt x="119008" y="16960"/>
                </a:lnTo>
                <a:lnTo>
                  <a:pt x="126701" y="15442"/>
                </a:lnTo>
                <a:lnTo>
                  <a:pt x="134704" y="16960"/>
                </a:lnTo>
                <a:lnTo>
                  <a:pt x="140921" y="21155"/>
                </a:lnTo>
                <a:lnTo>
                  <a:pt x="142426" y="23561"/>
                </a:lnTo>
                <a:lnTo>
                  <a:pt x="122065" y="23561"/>
                </a:lnTo>
                <a:lnTo>
                  <a:pt x="118047" y="26699"/>
                </a:lnTo>
                <a:lnTo>
                  <a:pt x="116958" y="31565"/>
                </a:lnTo>
                <a:lnTo>
                  <a:pt x="145531" y="31565"/>
                </a:lnTo>
                <a:lnTo>
                  <a:pt x="146101" y="34743"/>
                </a:lnTo>
                <a:lnTo>
                  <a:pt x="146101" y="38688"/>
                </a:lnTo>
                <a:lnTo>
                  <a:pt x="116873" y="38688"/>
                </a:lnTo>
                <a:lnTo>
                  <a:pt x="117740" y="43499"/>
                </a:lnTo>
                <a:lnTo>
                  <a:pt x="117805" y="43863"/>
                </a:lnTo>
                <a:lnTo>
                  <a:pt x="121751" y="47489"/>
                </a:lnTo>
                <a:lnTo>
                  <a:pt x="144189" y="47489"/>
                </a:lnTo>
                <a:lnTo>
                  <a:pt x="143608" y="49476"/>
                </a:lnTo>
                <a:lnTo>
                  <a:pt x="137133" y="55578"/>
                </a:lnTo>
                <a:close/>
              </a:path>
              <a:path w="261620" h="70485">
                <a:moveTo>
                  <a:pt x="145531" y="31565"/>
                </a:moveTo>
                <a:lnTo>
                  <a:pt x="136504" y="31565"/>
                </a:lnTo>
                <a:lnTo>
                  <a:pt x="136092" y="27522"/>
                </a:lnTo>
                <a:lnTo>
                  <a:pt x="136032" y="26930"/>
                </a:lnTo>
                <a:lnTo>
                  <a:pt x="132110" y="23561"/>
                </a:lnTo>
                <a:lnTo>
                  <a:pt x="142426" y="23561"/>
                </a:lnTo>
                <a:lnTo>
                  <a:pt x="144765" y="27298"/>
                </a:lnTo>
                <a:lnTo>
                  <a:pt x="145531" y="31565"/>
                </a:lnTo>
                <a:close/>
              </a:path>
              <a:path w="261620" h="70485">
                <a:moveTo>
                  <a:pt x="144189" y="47489"/>
                </a:moveTo>
                <a:lnTo>
                  <a:pt x="131106" y="47489"/>
                </a:lnTo>
                <a:lnTo>
                  <a:pt x="134579" y="45463"/>
                </a:lnTo>
                <a:lnTo>
                  <a:pt x="135814" y="42607"/>
                </a:lnTo>
                <a:lnTo>
                  <a:pt x="145617" y="42607"/>
                </a:lnTo>
                <a:lnTo>
                  <a:pt x="144189" y="47489"/>
                </a:lnTo>
                <a:close/>
              </a:path>
              <a:path w="261620" h="70485">
                <a:moveTo>
                  <a:pt x="186598" y="20776"/>
                </a:moveTo>
                <a:lnTo>
                  <a:pt x="161471" y="20776"/>
                </a:lnTo>
                <a:lnTo>
                  <a:pt x="163625" y="17459"/>
                </a:lnTo>
                <a:lnTo>
                  <a:pt x="168345" y="15442"/>
                </a:lnTo>
                <a:lnTo>
                  <a:pt x="181634" y="15442"/>
                </a:lnTo>
                <a:lnTo>
                  <a:pt x="186598" y="20776"/>
                </a:lnTo>
                <a:close/>
              </a:path>
              <a:path w="261620" h="70485">
                <a:moveTo>
                  <a:pt x="161471" y="54811"/>
                </a:moveTo>
                <a:lnTo>
                  <a:pt x="151414" y="54811"/>
                </a:lnTo>
                <a:lnTo>
                  <a:pt x="151414" y="16207"/>
                </a:lnTo>
                <a:lnTo>
                  <a:pt x="161471" y="16207"/>
                </a:lnTo>
                <a:lnTo>
                  <a:pt x="161471" y="20776"/>
                </a:lnTo>
                <a:lnTo>
                  <a:pt x="186598" y="20776"/>
                </a:lnTo>
                <a:lnTo>
                  <a:pt x="187516" y="21762"/>
                </a:lnTo>
                <a:lnTo>
                  <a:pt x="187516" y="24097"/>
                </a:lnTo>
                <a:lnTo>
                  <a:pt x="164702" y="24097"/>
                </a:lnTo>
                <a:lnTo>
                  <a:pt x="161471" y="28010"/>
                </a:lnTo>
                <a:lnTo>
                  <a:pt x="161471" y="54811"/>
                </a:lnTo>
                <a:close/>
              </a:path>
              <a:path w="261620" h="70485">
                <a:moveTo>
                  <a:pt x="187516" y="54811"/>
                </a:moveTo>
                <a:lnTo>
                  <a:pt x="177458" y="54811"/>
                </a:lnTo>
                <a:lnTo>
                  <a:pt x="177458" y="27782"/>
                </a:lnTo>
                <a:lnTo>
                  <a:pt x="174820" y="24097"/>
                </a:lnTo>
                <a:lnTo>
                  <a:pt x="187516" y="24097"/>
                </a:lnTo>
                <a:lnTo>
                  <a:pt x="187516" y="54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799503" y="4828852"/>
            <a:ext cx="11048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latin typeface="Calibri"/>
                <a:cs typeface="Calibri"/>
              </a:rPr>
              <a:t>13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85"/>
              <a:t>Empowering</a:t>
            </a:r>
            <a:r>
              <a:rPr dirty="0" sz="2000" spc="105"/>
              <a:t> </a:t>
            </a:r>
            <a:r>
              <a:rPr dirty="0" sz="2000" spc="65"/>
              <a:t>Families</a:t>
            </a:r>
            <a:r>
              <a:rPr dirty="0" sz="2000" spc="105"/>
              <a:t> </a:t>
            </a:r>
            <a:r>
              <a:rPr dirty="0" sz="2000"/>
              <a:t>&amp;</a:t>
            </a:r>
            <a:r>
              <a:rPr dirty="0" sz="2000" spc="105"/>
              <a:t> </a:t>
            </a:r>
            <a:r>
              <a:rPr dirty="0" sz="2000" spc="100"/>
              <a:t>Educators</a:t>
            </a:r>
            <a:r>
              <a:rPr dirty="0" sz="2000" spc="110"/>
              <a:t> </a:t>
            </a:r>
            <a:r>
              <a:rPr dirty="0" sz="2000"/>
              <a:t>with</a:t>
            </a:r>
            <a:r>
              <a:rPr dirty="0" sz="2000" spc="105"/>
              <a:t> </a:t>
            </a:r>
            <a:r>
              <a:rPr dirty="0" sz="2000" spc="110"/>
              <a:t>Accessible</a:t>
            </a:r>
            <a:r>
              <a:rPr dirty="0" sz="2000" spc="105"/>
              <a:t> </a:t>
            </a:r>
            <a:r>
              <a:rPr dirty="0" sz="2000" spc="75"/>
              <a:t>Controls</a:t>
            </a:r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2445854" y="2413088"/>
            <a:ext cx="1847850" cy="65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200" spc="80" b="1">
                <a:latin typeface="Calibri"/>
                <a:cs typeface="Calibri"/>
              </a:rPr>
              <a:t>Parents</a:t>
            </a:r>
            <a:r>
              <a:rPr dirty="0" sz="1200" spc="60" b="1">
                <a:latin typeface="Calibri"/>
                <a:cs typeface="Calibri"/>
              </a:rPr>
              <a:t> </a:t>
            </a:r>
            <a:r>
              <a:rPr dirty="0" sz="1200" spc="110" b="1">
                <a:latin typeface="Calibri"/>
                <a:cs typeface="Calibri"/>
              </a:rPr>
              <a:t>can</a:t>
            </a:r>
            <a:r>
              <a:rPr dirty="0" sz="1200" spc="65" b="1">
                <a:latin typeface="Calibri"/>
                <a:cs typeface="Calibri"/>
              </a:rPr>
              <a:t> </a:t>
            </a:r>
            <a:r>
              <a:rPr dirty="0" sz="1200" spc="80" b="1">
                <a:latin typeface="Calibri"/>
                <a:cs typeface="Calibri"/>
              </a:rPr>
              <a:t>manage </a:t>
            </a:r>
            <a:r>
              <a:rPr dirty="0" sz="1200" spc="70" b="1">
                <a:latin typeface="Calibri"/>
                <a:cs typeface="Calibri"/>
              </a:rPr>
              <a:t>which</a:t>
            </a:r>
            <a:r>
              <a:rPr dirty="0" sz="1200" spc="90" b="1">
                <a:latin typeface="Calibri"/>
                <a:cs typeface="Calibri"/>
              </a:rPr>
              <a:t> </a:t>
            </a:r>
            <a:r>
              <a:rPr dirty="0" sz="1200" spc="65" b="1">
                <a:latin typeface="Calibri"/>
                <a:cs typeface="Calibri"/>
              </a:rPr>
              <a:t>features</a:t>
            </a:r>
            <a:r>
              <a:rPr dirty="0" sz="1200" spc="9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to</a:t>
            </a:r>
            <a:r>
              <a:rPr dirty="0" sz="1200" spc="95" b="1">
                <a:latin typeface="Calibri"/>
                <a:cs typeface="Calibri"/>
              </a:rPr>
              <a:t> </a:t>
            </a:r>
            <a:r>
              <a:rPr dirty="0" sz="1200" spc="60" b="1">
                <a:latin typeface="Calibri"/>
                <a:cs typeface="Calibri"/>
              </a:rPr>
              <a:t>disable </a:t>
            </a:r>
            <a:r>
              <a:rPr dirty="0" sz="1200" spc="114" b="1">
                <a:latin typeface="Calibri"/>
                <a:cs typeface="Calibri"/>
              </a:rPr>
              <a:t>across</a:t>
            </a:r>
            <a:r>
              <a:rPr dirty="0" sz="1200" spc="60" b="1">
                <a:latin typeface="Calibri"/>
                <a:cs typeface="Calibri"/>
              </a:rPr>
              <a:t> </a:t>
            </a:r>
            <a:r>
              <a:rPr dirty="0" sz="1200" spc="114" b="1">
                <a:latin typeface="Calibri"/>
                <a:cs typeface="Calibri"/>
              </a:rPr>
              <a:t>ChatGPT</a:t>
            </a:r>
            <a:r>
              <a:rPr dirty="0" sz="1200" spc="6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&amp;</a:t>
            </a:r>
            <a:r>
              <a:rPr dirty="0" sz="1200" spc="70" b="1">
                <a:latin typeface="Calibri"/>
                <a:cs typeface="Calibri"/>
              </a:rPr>
              <a:t> </a:t>
            </a:r>
            <a:r>
              <a:rPr dirty="0" sz="1200" spc="65" b="1">
                <a:latin typeface="Calibri"/>
                <a:cs typeface="Calibri"/>
              </a:rPr>
              <a:t>Sora</a:t>
            </a:r>
            <a:r>
              <a:rPr dirty="0" sz="1200" spc="65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66291" y="2413088"/>
            <a:ext cx="1929764" cy="65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200" spc="80" b="1">
                <a:latin typeface="Calibri"/>
                <a:cs typeface="Calibri"/>
              </a:rPr>
              <a:t>Parents</a:t>
            </a:r>
            <a:r>
              <a:rPr dirty="0" sz="1200" spc="85" b="1">
                <a:latin typeface="Calibri"/>
                <a:cs typeface="Calibri"/>
              </a:rPr>
              <a:t> </a:t>
            </a:r>
            <a:r>
              <a:rPr dirty="0" sz="1200" spc="110" b="1">
                <a:latin typeface="Calibri"/>
                <a:cs typeface="Calibri"/>
              </a:rPr>
              <a:t>can</a:t>
            </a:r>
            <a:r>
              <a:rPr dirty="0" sz="1200" spc="85" b="1">
                <a:latin typeface="Calibri"/>
                <a:cs typeface="Calibri"/>
              </a:rPr>
              <a:t> </a:t>
            </a:r>
            <a:r>
              <a:rPr dirty="0" sz="1200" spc="105" b="1">
                <a:latin typeface="Calibri"/>
                <a:cs typeface="Calibri"/>
              </a:rPr>
              <a:t>choose</a:t>
            </a:r>
            <a:r>
              <a:rPr dirty="0" sz="1200" spc="8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to</a:t>
            </a:r>
            <a:r>
              <a:rPr dirty="0" sz="1200" spc="90" b="1">
                <a:latin typeface="Calibri"/>
                <a:cs typeface="Calibri"/>
              </a:rPr>
              <a:t> </a:t>
            </a:r>
            <a:r>
              <a:rPr dirty="0" sz="1200" spc="50" b="1">
                <a:latin typeface="Calibri"/>
                <a:cs typeface="Calibri"/>
              </a:rPr>
              <a:t>get </a:t>
            </a:r>
            <a:r>
              <a:rPr dirty="0" sz="1200" spc="60" b="1">
                <a:latin typeface="Calibri"/>
                <a:cs typeface="Calibri"/>
              </a:rPr>
              <a:t>alerts</a:t>
            </a:r>
            <a:r>
              <a:rPr dirty="0" sz="1200" spc="12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if</a:t>
            </a:r>
            <a:r>
              <a:rPr dirty="0" sz="1200" spc="12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the</a:t>
            </a:r>
            <a:r>
              <a:rPr dirty="0" sz="1200" spc="130" b="1">
                <a:latin typeface="Calibri"/>
                <a:cs typeface="Calibri"/>
              </a:rPr>
              <a:t> </a:t>
            </a:r>
            <a:r>
              <a:rPr dirty="0" sz="1200" spc="80" b="1">
                <a:latin typeface="Calibri"/>
                <a:cs typeface="Calibri"/>
              </a:rPr>
              <a:t>system detects acute </a:t>
            </a:r>
            <a:r>
              <a:rPr dirty="0" sz="1200" spc="65" b="1">
                <a:latin typeface="Calibri"/>
                <a:cs typeface="Calibri"/>
              </a:rPr>
              <a:t>distress.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6716" y="2413088"/>
            <a:ext cx="1889760" cy="65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200" spc="80" b="1">
                <a:latin typeface="Calibri"/>
                <a:cs typeface="Calibri"/>
              </a:rPr>
              <a:t>Parents</a:t>
            </a:r>
            <a:r>
              <a:rPr dirty="0" sz="1200" spc="60" b="1">
                <a:latin typeface="Calibri"/>
                <a:cs typeface="Calibri"/>
              </a:rPr>
              <a:t> </a:t>
            </a:r>
            <a:r>
              <a:rPr dirty="0" sz="1200" spc="110" b="1">
                <a:latin typeface="Calibri"/>
                <a:cs typeface="Calibri"/>
              </a:rPr>
              <a:t>can</a:t>
            </a:r>
            <a:r>
              <a:rPr dirty="0" sz="1200" spc="65" b="1">
                <a:latin typeface="Calibri"/>
                <a:cs typeface="Calibri"/>
              </a:rPr>
              <a:t> </a:t>
            </a:r>
            <a:r>
              <a:rPr dirty="0" sz="1200" spc="85" b="1">
                <a:latin typeface="Calibri"/>
                <a:cs typeface="Calibri"/>
              </a:rPr>
              <a:t>set</a:t>
            </a:r>
            <a:r>
              <a:rPr dirty="0" sz="1200" spc="65" b="1">
                <a:latin typeface="Calibri"/>
                <a:cs typeface="Calibri"/>
              </a:rPr>
              <a:t> </a:t>
            </a:r>
            <a:r>
              <a:rPr dirty="0" sz="1200" spc="50" b="1">
                <a:latin typeface="Calibri"/>
                <a:cs typeface="Calibri"/>
              </a:rPr>
              <a:t>wellbeing </a:t>
            </a:r>
            <a:r>
              <a:rPr dirty="0" sz="1200" spc="55" b="1">
                <a:latin typeface="Calibri"/>
                <a:cs typeface="Calibri"/>
              </a:rPr>
              <a:t>features,</a:t>
            </a:r>
            <a:r>
              <a:rPr dirty="0" sz="1200" spc="17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like</a:t>
            </a:r>
            <a:r>
              <a:rPr dirty="0" sz="1200" spc="175" b="1">
                <a:latin typeface="Calibri"/>
                <a:cs typeface="Calibri"/>
              </a:rPr>
              <a:t> </a:t>
            </a:r>
            <a:r>
              <a:rPr dirty="0" sz="1200" spc="60" b="1">
                <a:latin typeface="Calibri"/>
                <a:cs typeface="Calibri"/>
              </a:rPr>
              <a:t>blackout hours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5429" y="2413088"/>
            <a:ext cx="1932305" cy="1708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200" spc="75" b="1">
                <a:latin typeface="Calibri"/>
                <a:cs typeface="Calibri"/>
              </a:rPr>
              <a:t>Teens</a:t>
            </a:r>
            <a:r>
              <a:rPr dirty="0" sz="1200" spc="10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will</a:t>
            </a:r>
            <a:r>
              <a:rPr dirty="0" sz="1200" spc="105" b="1">
                <a:latin typeface="Calibri"/>
                <a:cs typeface="Calibri"/>
              </a:rPr>
              <a:t> </a:t>
            </a:r>
            <a:r>
              <a:rPr dirty="0" sz="1200" spc="45" b="1">
                <a:latin typeface="Calibri"/>
                <a:cs typeface="Calibri"/>
              </a:rPr>
              <a:t>automatically </a:t>
            </a:r>
            <a:r>
              <a:rPr dirty="0" sz="1200" spc="80" b="1">
                <a:latin typeface="Calibri"/>
                <a:cs typeface="Calibri"/>
              </a:rPr>
              <a:t>get</a:t>
            </a:r>
            <a:r>
              <a:rPr dirty="0" sz="1200" spc="70" b="1">
                <a:latin typeface="Calibri"/>
                <a:cs typeface="Calibri"/>
              </a:rPr>
              <a:t> </a:t>
            </a:r>
            <a:r>
              <a:rPr dirty="0" sz="1200" spc="85" b="1">
                <a:latin typeface="Calibri"/>
                <a:cs typeface="Calibri"/>
              </a:rPr>
              <a:t>enhanced</a:t>
            </a:r>
            <a:r>
              <a:rPr dirty="0" sz="1200" spc="70" b="1">
                <a:latin typeface="Calibri"/>
                <a:cs typeface="Calibri"/>
              </a:rPr>
              <a:t> </a:t>
            </a:r>
            <a:r>
              <a:rPr dirty="0" sz="1200" spc="55" b="1">
                <a:latin typeface="Calibri"/>
                <a:cs typeface="Calibri"/>
              </a:rPr>
              <a:t>protections </a:t>
            </a:r>
            <a:r>
              <a:rPr dirty="0" sz="1200" b="1">
                <a:latin typeface="Calibri"/>
                <a:cs typeface="Calibri"/>
              </a:rPr>
              <a:t>like</a:t>
            </a:r>
            <a:r>
              <a:rPr dirty="0" sz="1200" spc="135" b="1">
                <a:latin typeface="Calibri"/>
                <a:cs typeface="Calibri"/>
              </a:rPr>
              <a:t> </a:t>
            </a:r>
            <a:r>
              <a:rPr dirty="0" sz="1200" spc="80" b="1">
                <a:latin typeface="Calibri"/>
                <a:cs typeface="Calibri"/>
              </a:rPr>
              <a:t>reduced</a:t>
            </a:r>
            <a:r>
              <a:rPr dirty="0" sz="1200" spc="135" b="1">
                <a:latin typeface="Calibri"/>
                <a:cs typeface="Calibri"/>
              </a:rPr>
              <a:t> </a:t>
            </a:r>
            <a:r>
              <a:rPr dirty="0" sz="1200" spc="75" b="1">
                <a:latin typeface="Calibri"/>
                <a:cs typeface="Calibri"/>
              </a:rPr>
              <a:t>exposure</a:t>
            </a:r>
            <a:r>
              <a:rPr dirty="0" sz="1200" spc="135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to </a:t>
            </a:r>
            <a:r>
              <a:rPr dirty="0" sz="1200" spc="80" b="1">
                <a:latin typeface="Calibri"/>
                <a:cs typeface="Calibri"/>
              </a:rPr>
              <a:t>graphic</a:t>
            </a:r>
            <a:r>
              <a:rPr dirty="0" sz="1200" spc="160" b="1">
                <a:latin typeface="Calibri"/>
                <a:cs typeface="Calibri"/>
              </a:rPr>
              <a:t> </a:t>
            </a:r>
            <a:r>
              <a:rPr dirty="0" sz="1200" spc="55" b="1">
                <a:latin typeface="Calibri"/>
                <a:cs typeface="Calibri"/>
              </a:rPr>
              <a:t>or</a:t>
            </a:r>
            <a:r>
              <a:rPr dirty="0" sz="1200" spc="16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violent</a:t>
            </a:r>
            <a:r>
              <a:rPr dirty="0" sz="1200" spc="165" b="1">
                <a:latin typeface="Calibri"/>
                <a:cs typeface="Calibri"/>
              </a:rPr>
              <a:t> </a:t>
            </a:r>
            <a:r>
              <a:rPr dirty="0" sz="1200" spc="45" b="1">
                <a:latin typeface="Calibri"/>
                <a:cs typeface="Calibri"/>
              </a:rPr>
              <a:t>content, </a:t>
            </a:r>
            <a:r>
              <a:rPr dirty="0" sz="1200" spc="75" b="1">
                <a:latin typeface="Calibri"/>
                <a:cs typeface="Calibri"/>
              </a:rPr>
              <a:t>sexual</a:t>
            </a:r>
            <a:r>
              <a:rPr dirty="0" sz="1200" spc="65" b="1">
                <a:latin typeface="Calibri"/>
                <a:cs typeface="Calibri"/>
              </a:rPr>
              <a:t> </a:t>
            </a:r>
            <a:r>
              <a:rPr dirty="0" sz="1200" spc="55" b="1">
                <a:latin typeface="Calibri"/>
                <a:cs typeface="Calibri"/>
              </a:rPr>
              <a:t>or</a:t>
            </a:r>
            <a:r>
              <a:rPr dirty="0" sz="1200" spc="70" b="1">
                <a:latin typeface="Calibri"/>
                <a:cs typeface="Calibri"/>
              </a:rPr>
              <a:t> </a:t>
            </a:r>
            <a:r>
              <a:rPr dirty="0" sz="1200" spc="55" b="1">
                <a:latin typeface="Calibri"/>
                <a:cs typeface="Calibri"/>
              </a:rPr>
              <a:t>romantic </a:t>
            </a:r>
            <a:r>
              <a:rPr dirty="0" sz="1200" spc="20" b="1">
                <a:latin typeface="Calibri"/>
                <a:cs typeface="Calibri"/>
              </a:rPr>
              <a:t>roleplay,</a:t>
            </a:r>
            <a:r>
              <a:rPr dirty="0" sz="1200" spc="220" b="1">
                <a:latin typeface="Calibri"/>
                <a:cs typeface="Calibri"/>
              </a:rPr>
              <a:t> </a:t>
            </a:r>
            <a:r>
              <a:rPr dirty="0" sz="1200" spc="20" b="1">
                <a:latin typeface="Calibri"/>
                <a:cs typeface="Calibri"/>
              </a:rPr>
              <a:t>viral</a:t>
            </a:r>
            <a:r>
              <a:rPr dirty="0" sz="1200" spc="220" b="1">
                <a:latin typeface="Calibri"/>
                <a:cs typeface="Calibri"/>
              </a:rPr>
              <a:t> </a:t>
            </a:r>
            <a:r>
              <a:rPr dirty="0" sz="1200" spc="70" b="1">
                <a:latin typeface="Calibri"/>
                <a:cs typeface="Calibri"/>
              </a:rPr>
              <a:t>challenges, </a:t>
            </a:r>
            <a:r>
              <a:rPr dirty="0" sz="1200" spc="75" b="1">
                <a:latin typeface="Calibri"/>
                <a:cs typeface="Calibri"/>
              </a:rPr>
              <a:t>and</a:t>
            </a:r>
            <a:r>
              <a:rPr dirty="0" sz="1200" spc="70" b="1">
                <a:latin typeface="Calibri"/>
                <a:cs typeface="Calibri"/>
              </a:rPr>
              <a:t> </a:t>
            </a:r>
            <a:r>
              <a:rPr dirty="0" sz="1200" spc="50" b="1">
                <a:latin typeface="Calibri"/>
                <a:cs typeface="Calibri"/>
              </a:rPr>
              <a:t>harmful</a:t>
            </a:r>
            <a:r>
              <a:rPr dirty="0" sz="1200" spc="75" b="1">
                <a:latin typeface="Calibri"/>
                <a:cs typeface="Calibri"/>
              </a:rPr>
              <a:t> </a:t>
            </a:r>
            <a:r>
              <a:rPr dirty="0" sz="1200" spc="45" b="1">
                <a:latin typeface="Calibri"/>
                <a:cs typeface="Calibri"/>
              </a:rPr>
              <a:t>beauty</a:t>
            </a:r>
            <a:r>
              <a:rPr dirty="0" sz="1200" spc="500" b="1">
                <a:latin typeface="Calibri"/>
                <a:cs typeface="Calibri"/>
              </a:rPr>
              <a:t>  </a:t>
            </a:r>
            <a:r>
              <a:rPr dirty="0" sz="1200" spc="45" b="1">
                <a:latin typeface="Calibri"/>
                <a:cs typeface="Calibri"/>
              </a:rPr>
              <a:t>ideals.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5485" y="2315501"/>
            <a:ext cx="1991995" cy="0"/>
          </a:xfrm>
          <a:custGeom>
            <a:avLst/>
            <a:gdLst/>
            <a:ahLst/>
            <a:cxnLst/>
            <a:rect l="l" t="t" r="r" b="b"/>
            <a:pathLst>
              <a:path w="1991995" h="0">
                <a:moveTo>
                  <a:pt x="0" y="0"/>
                </a:moveTo>
                <a:lnTo>
                  <a:pt x="1991699" y="0"/>
                </a:lnTo>
              </a:path>
            </a:pathLst>
          </a:custGeom>
          <a:ln w="4774">
            <a:solidFill>
              <a:srgbClr val="2F2F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53935" y="2315501"/>
            <a:ext cx="1991995" cy="0"/>
          </a:xfrm>
          <a:custGeom>
            <a:avLst/>
            <a:gdLst/>
            <a:ahLst/>
            <a:cxnLst/>
            <a:rect l="l" t="t" r="r" b="b"/>
            <a:pathLst>
              <a:path w="1991995" h="0">
                <a:moveTo>
                  <a:pt x="0" y="0"/>
                </a:moveTo>
                <a:lnTo>
                  <a:pt x="1991699" y="0"/>
                </a:lnTo>
              </a:path>
            </a:pathLst>
          </a:custGeom>
          <a:ln w="4774">
            <a:solidFill>
              <a:srgbClr val="2F2F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72384" y="2315501"/>
            <a:ext cx="1991995" cy="0"/>
          </a:xfrm>
          <a:custGeom>
            <a:avLst/>
            <a:gdLst/>
            <a:ahLst/>
            <a:cxnLst/>
            <a:rect l="l" t="t" r="r" b="b"/>
            <a:pathLst>
              <a:path w="1991995" h="0">
                <a:moveTo>
                  <a:pt x="0" y="0"/>
                </a:moveTo>
                <a:lnTo>
                  <a:pt x="1991699" y="0"/>
                </a:lnTo>
              </a:path>
            </a:pathLst>
          </a:custGeom>
          <a:ln w="4774">
            <a:solidFill>
              <a:srgbClr val="2F2F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935085" y="2315501"/>
            <a:ext cx="1991995" cy="0"/>
          </a:xfrm>
          <a:custGeom>
            <a:avLst/>
            <a:gdLst/>
            <a:ahLst/>
            <a:cxnLst/>
            <a:rect l="l" t="t" r="r" b="b"/>
            <a:pathLst>
              <a:path w="1991995" h="0">
                <a:moveTo>
                  <a:pt x="0" y="0"/>
                </a:moveTo>
                <a:lnTo>
                  <a:pt x="1991699" y="0"/>
                </a:lnTo>
              </a:path>
            </a:pathLst>
          </a:custGeom>
          <a:ln w="4774">
            <a:solidFill>
              <a:srgbClr val="2F2F2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0067" y="677832"/>
            <a:ext cx="3067672" cy="12568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113" y="4830763"/>
            <a:ext cx="99186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10">
                <a:latin typeface="Calibri"/>
                <a:cs typeface="Calibri"/>
              </a:rPr>
              <a:t>Conﬁdential</a:t>
            </a:r>
            <a:r>
              <a:rPr dirty="0" sz="600" spc="90">
                <a:latin typeface="Calibri"/>
                <a:cs typeface="Calibri"/>
              </a:rPr>
              <a:t> </a:t>
            </a:r>
            <a:r>
              <a:rPr dirty="0" sz="600" spc="10">
                <a:latin typeface="Calibri"/>
                <a:cs typeface="Calibri"/>
              </a:rPr>
              <a:t>and</a:t>
            </a:r>
            <a:r>
              <a:rPr dirty="0" sz="600" spc="95">
                <a:latin typeface="Calibri"/>
                <a:cs typeface="Calibri"/>
              </a:rPr>
              <a:t> </a:t>
            </a:r>
            <a:r>
              <a:rPr dirty="0" sz="600" spc="-10">
                <a:latin typeface="Calibri"/>
                <a:cs typeface="Calibri"/>
              </a:rPr>
              <a:t>proprietary.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6666" y="4863193"/>
            <a:ext cx="261620" cy="70485"/>
          </a:xfrm>
          <a:custGeom>
            <a:avLst/>
            <a:gdLst/>
            <a:ahLst/>
            <a:cxnLst/>
            <a:rect l="l" t="t" r="r" b="b"/>
            <a:pathLst>
              <a:path w="261620" h="70485">
                <a:moveTo>
                  <a:pt x="27811" y="55578"/>
                </a:moveTo>
                <a:lnTo>
                  <a:pt x="17012" y="53386"/>
                </a:lnTo>
                <a:lnTo>
                  <a:pt x="8169" y="47416"/>
                </a:lnTo>
                <a:lnTo>
                  <a:pt x="2194" y="38580"/>
                </a:lnTo>
                <a:lnTo>
                  <a:pt x="0" y="27789"/>
                </a:lnTo>
                <a:lnTo>
                  <a:pt x="2041" y="17752"/>
                </a:lnTo>
                <a:lnTo>
                  <a:pt x="27811" y="0"/>
                </a:lnTo>
                <a:lnTo>
                  <a:pt x="38639" y="2181"/>
                </a:lnTo>
                <a:lnTo>
                  <a:pt x="47475" y="8132"/>
                </a:lnTo>
                <a:lnTo>
                  <a:pt x="48708" y="9962"/>
                </a:lnTo>
                <a:lnTo>
                  <a:pt x="18298" y="9962"/>
                </a:lnTo>
                <a:lnTo>
                  <a:pt x="10650" y="17752"/>
                </a:lnTo>
                <a:lnTo>
                  <a:pt x="10650" y="37826"/>
                </a:lnTo>
                <a:lnTo>
                  <a:pt x="18298" y="45616"/>
                </a:lnTo>
                <a:lnTo>
                  <a:pt x="48680" y="45616"/>
                </a:lnTo>
                <a:lnTo>
                  <a:pt x="47463" y="47416"/>
                </a:lnTo>
                <a:lnTo>
                  <a:pt x="38620" y="53386"/>
                </a:lnTo>
                <a:lnTo>
                  <a:pt x="27811" y="55578"/>
                </a:lnTo>
                <a:close/>
              </a:path>
              <a:path w="261620" h="70485">
                <a:moveTo>
                  <a:pt x="48680" y="45616"/>
                </a:moveTo>
                <a:lnTo>
                  <a:pt x="37311" y="45616"/>
                </a:lnTo>
                <a:lnTo>
                  <a:pt x="44960" y="37826"/>
                </a:lnTo>
                <a:lnTo>
                  <a:pt x="44960" y="17752"/>
                </a:lnTo>
                <a:lnTo>
                  <a:pt x="37311" y="9962"/>
                </a:lnTo>
                <a:lnTo>
                  <a:pt x="48708" y="9962"/>
                </a:lnTo>
                <a:lnTo>
                  <a:pt x="53428" y="16965"/>
                </a:lnTo>
                <a:lnTo>
                  <a:pt x="55610" y="27789"/>
                </a:lnTo>
                <a:lnTo>
                  <a:pt x="53423" y="38580"/>
                </a:lnTo>
                <a:lnTo>
                  <a:pt x="48680" y="45616"/>
                </a:lnTo>
                <a:close/>
              </a:path>
              <a:path w="261620" h="70485">
                <a:moveTo>
                  <a:pt x="202087" y="54811"/>
                </a:moveTo>
                <a:lnTo>
                  <a:pt x="191340" y="54811"/>
                </a:lnTo>
                <a:lnTo>
                  <a:pt x="213209" y="767"/>
                </a:lnTo>
                <a:lnTo>
                  <a:pt x="225433" y="767"/>
                </a:lnTo>
                <a:lnTo>
                  <a:pt x="229718" y="11438"/>
                </a:lnTo>
                <a:lnTo>
                  <a:pt x="219176" y="11438"/>
                </a:lnTo>
                <a:lnTo>
                  <a:pt x="210208" y="34063"/>
                </a:lnTo>
                <a:lnTo>
                  <a:pt x="238802" y="34063"/>
                </a:lnTo>
                <a:lnTo>
                  <a:pt x="242392" y="43004"/>
                </a:lnTo>
                <a:lnTo>
                  <a:pt x="206734" y="43004"/>
                </a:lnTo>
                <a:lnTo>
                  <a:pt x="202087" y="54811"/>
                </a:lnTo>
                <a:close/>
              </a:path>
              <a:path w="261620" h="70485">
                <a:moveTo>
                  <a:pt x="238802" y="34063"/>
                </a:moveTo>
                <a:lnTo>
                  <a:pt x="228047" y="34063"/>
                </a:lnTo>
                <a:lnTo>
                  <a:pt x="219176" y="11438"/>
                </a:lnTo>
                <a:lnTo>
                  <a:pt x="229718" y="11438"/>
                </a:lnTo>
                <a:lnTo>
                  <a:pt x="238802" y="34063"/>
                </a:lnTo>
                <a:close/>
              </a:path>
              <a:path w="261620" h="70485">
                <a:moveTo>
                  <a:pt x="247133" y="54811"/>
                </a:moveTo>
                <a:lnTo>
                  <a:pt x="236252" y="54811"/>
                </a:lnTo>
                <a:lnTo>
                  <a:pt x="231593" y="43004"/>
                </a:lnTo>
                <a:lnTo>
                  <a:pt x="242392" y="43004"/>
                </a:lnTo>
                <a:lnTo>
                  <a:pt x="247133" y="54811"/>
                </a:lnTo>
                <a:close/>
              </a:path>
              <a:path w="261620" h="70485">
                <a:moveTo>
                  <a:pt x="261413" y="54811"/>
                </a:moveTo>
                <a:lnTo>
                  <a:pt x="251211" y="54811"/>
                </a:lnTo>
                <a:lnTo>
                  <a:pt x="251211" y="767"/>
                </a:lnTo>
                <a:lnTo>
                  <a:pt x="261413" y="767"/>
                </a:lnTo>
                <a:lnTo>
                  <a:pt x="261413" y="54811"/>
                </a:lnTo>
                <a:close/>
              </a:path>
              <a:path w="261620" h="70485">
                <a:moveTo>
                  <a:pt x="97035" y="20835"/>
                </a:moveTo>
                <a:lnTo>
                  <a:pt x="71320" y="20835"/>
                </a:lnTo>
                <a:lnTo>
                  <a:pt x="73861" y="17436"/>
                </a:lnTo>
                <a:lnTo>
                  <a:pt x="78738" y="15442"/>
                </a:lnTo>
                <a:lnTo>
                  <a:pt x="83761" y="15442"/>
                </a:lnTo>
                <a:lnTo>
                  <a:pt x="91338" y="16949"/>
                </a:lnTo>
                <a:lnTo>
                  <a:pt x="97035" y="20835"/>
                </a:lnTo>
                <a:close/>
              </a:path>
              <a:path w="261620" h="70485">
                <a:moveTo>
                  <a:pt x="71320" y="70253"/>
                </a:moveTo>
                <a:lnTo>
                  <a:pt x="61262" y="70253"/>
                </a:lnTo>
                <a:lnTo>
                  <a:pt x="61262" y="16207"/>
                </a:lnTo>
                <a:lnTo>
                  <a:pt x="71320" y="16207"/>
                </a:lnTo>
                <a:lnTo>
                  <a:pt x="71320" y="20835"/>
                </a:lnTo>
                <a:lnTo>
                  <a:pt x="97035" y="20835"/>
                </a:lnTo>
                <a:lnTo>
                  <a:pt x="97472" y="21133"/>
                </a:lnTo>
                <a:lnTo>
                  <a:pt x="99425" y="24156"/>
                </a:lnTo>
                <a:lnTo>
                  <a:pt x="76342" y="24156"/>
                </a:lnTo>
                <a:lnTo>
                  <a:pt x="71235" y="28638"/>
                </a:lnTo>
                <a:lnTo>
                  <a:pt x="71235" y="42383"/>
                </a:lnTo>
                <a:lnTo>
                  <a:pt x="76342" y="46865"/>
                </a:lnTo>
                <a:lnTo>
                  <a:pt x="99425" y="46865"/>
                </a:lnTo>
                <a:lnTo>
                  <a:pt x="97472" y="49888"/>
                </a:lnTo>
                <a:lnTo>
                  <a:pt x="96243" y="50726"/>
                </a:lnTo>
                <a:lnTo>
                  <a:pt x="71320" y="50726"/>
                </a:lnTo>
                <a:lnTo>
                  <a:pt x="71320" y="70253"/>
                </a:lnTo>
                <a:close/>
              </a:path>
              <a:path w="261620" h="70485">
                <a:moveTo>
                  <a:pt x="99425" y="46865"/>
                </a:moveTo>
                <a:lnTo>
                  <a:pt x="87767" y="46865"/>
                </a:lnTo>
                <a:lnTo>
                  <a:pt x="92850" y="42383"/>
                </a:lnTo>
                <a:lnTo>
                  <a:pt x="92850" y="28638"/>
                </a:lnTo>
                <a:lnTo>
                  <a:pt x="87767" y="24156"/>
                </a:lnTo>
                <a:lnTo>
                  <a:pt x="99425" y="24156"/>
                </a:lnTo>
                <a:lnTo>
                  <a:pt x="101578" y="27489"/>
                </a:lnTo>
                <a:lnTo>
                  <a:pt x="103076" y="35510"/>
                </a:lnTo>
                <a:lnTo>
                  <a:pt x="101578" y="43532"/>
                </a:lnTo>
                <a:lnTo>
                  <a:pt x="99425" y="46865"/>
                </a:lnTo>
                <a:close/>
              </a:path>
              <a:path w="261620" h="70485">
                <a:moveTo>
                  <a:pt x="83761" y="55578"/>
                </a:moveTo>
                <a:lnTo>
                  <a:pt x="78581" y="55578"/>
                </a:lnTo>
                <a:lnTo>
                  <a:pt x="73861" y="53890"/>
                </a:lnTo>
                <a:lnTo>
                  <a:pt x="71320" y="50726"/>
                </a:lnTo>
                <a:lnTo>
                  <a:pt x="96243" y="50726"/>
                </a:lnTo>
                <a:lnTo>
                  <a:pt x="91338" y="54071"/>
                </a:lnTo>
                <a:lnTo>
                  <a:pt x="83761" y="55578"/>
                </a:lnTo>
                <a:close/>
              </a:path>
              <a:path w="261620" h="70485">
                <a:moveTo>
                  <a:pt x="137133" y="55578"/>
                </a:moveTo>
                <a:lnTo>
                  <a:pt x="127015" y="55578"/>
                </a:lnTo>
                <a:lnTo>
                  <a:pt x="118686" y="54060"/>
                </a:lnTo>
                <a:lnTo>
                  <a:pt x="112409" y="49858"/>
                </a:lnTo>
                <a:lnTo>
                  <a:pt x="108449" y="43499"/>
                </a:lnTo>
                <a:lnTo>
                  <a:pt x="107070" y="35510"/>
                </a:lnTo>
                <a:lnTo>
                  <a:pt x="108596" y="27522"/>
                </a:lnTo>
                <a:lnTo>
                  <a:pt x="112784" y="21155"/>
                </a:lnTo>
                <a:lnTo>
                  <a:pt x="119008" y="16960"/>
                </a:lnTo>
                <a:lnTo>
                  <a:pt x="126701" y="15442"/>
                </a:lnTo>
                <a:lnTo>
                  <a:pt x="134704" y="16960"/>
                </a:lnTo>
                <a:lnTo>
                  <a:pt x="140921" y="21155"/>
                </a:lnTo>
                <a:lnTo>
                  <a:pt x="142426" y="23561"/>
                </a:lnTo>
                <a:lnTo>
                  <a:pt x="122065" y="23561"/>
                </a:lnTo>
                <a:lnTo>
                  <a:pt x="118047" y="26699"/>
                </a:lnTo>
                <a:lnTo>
                  <a:pt x="116958" y="31565"/>
                </a:lnTo>
                <a:lnTo>
                  <a:pt x="145531" y="31565"/>
                </a:lnTo>
                <a:lnTo>
                  <a:pt x="146101" y="34743"/>
                </a:lnTo>
                <a:lnTo>
                  <a:pt x="146101" y="38688"/>
                </a:lnTo>
                <a:lnTo>
                  <a:pt x="116873" y="38688"/>
                </a:lnTo>
                <a:lnTo>
                  <a:pt x="117740" y="43499"/>
                </a:lnTo>
                <a:lnTo>
                  <a:pt x="117805" y="43863"/>
                </a:lnTo>
                <a:lnTo>
                  <a:pt x="121751" y="47489"/>
                </a:lnTo>
                <a:lnTo>
                  <a:pt x="144189" y="47489"/>
                </a:lnTo>
                <a:lnTo>
                  <a:pt x="143608" y="49476"/>
                </a:lnTo>
                <a:lnTo>
                  <a:pt x="137133" y="55578"/>
                </a:lnTo>
                <a:close/>
              </a:path>
              <a:path w="261620" h="70485">
                <a:moveTo>
                  <a:pt x="145531" y="31565"/>
                </a:moveTo>
                <a:lnTo>
                  <a:pt x="136504" y="31565"/>
                </a:lnTo>
                <a:lnTo>
                  <a:pt x="136092" y="27522"/>
                </a:lnTo>
                <a:lnTo>
                  <a:pt x="136032" y="26930"/>
                </a:lnTo>
                <a:lnTo>
                  <a:pt x="132110" y="23561"/>
                </a:lnTo>
                <a:lnTo>
                  <a:pt x="142426" y="23561"/>
                </a:lnTo>
                <a:lnTo>
                  <a:pt x="144765" y="27298"/>
                </a:lnTo>
                <a:lnTo>
                  <a:pt x="145531" y="31565"/>
                </a:lnTo>
                <a:close/>
              </a:path>
              <a:path w="261620" h="70485">
                <a:moveTo>
                  <a:pt x="144189" y="47489"/>
                </a:moveTo>
                <a:lnTo>
                  <a:pt x="131106" y="47489"/>
                </a:lnTo>
                <a:lnTo>
                  <a:pt x="134579" y="45463"/>
                </a:lnTo>
                <a:lnTo>
                  <a:pt x="135814" y="42607"/>
                </a:lnTo>
                <a:lnTo>
                  <a:pt x="145617" y="42607"/>
                </a:lnTo>
                <a:lnTo>
                  <a:pt x="144189" y="47489"/>
                </a:lnTo>
                <a:close/>
              </a:path>
              <a:path w="261620" h="70485">
                <a:moveTo>
                  <a:pt x="186598" y="20776"/>
                </a:moveTo>
                <a:lnTo>
                  <a:pt x="161471" y="20776"/>
                </a:lnTo>
                <a:lnTo>
                  <a:pt x="163625" y="17459"/>
                </a:lnTo>
                <a:lnTo>
                  <a:pt x="168345" y="15442"/>
                </a:lnTo>
                <a:lnTo>
                  <a:pt x="181634" y="15442"/>
                </a:lnTo>
                <a:lnTo>
                  <a:pt x="186598" y="20776"/>
                </a:lnTo>
                <a:close/>
              </a:path>
              <a:path w="261620" h="70485">
                <a:moveTo>
                  <a:pt x="161471" y="54811"/>
                </a:moveTo>
                <a:lnTo>
                  <a:pt x="151414" y="54811"/>
                </a:lnTo>
                <a:lnTo>
                  <a:pt x="151414" y="16207"/>
                </a:lnTo>
                <a:lnTo>
                  <a:pt x="161471" y="16207"/>
                </a:lnTo>
                <a:lnTo>
                  <a:pt x="161471" y="20776"/>
                </a:lnTo>
                <a:lnTo>
                  <a:pt x="186598" y="20776"/>
                </a:lnTo>
                <a:lnTo>
                  <a:pt x="187516" y="21762"/>
                </a:lnTo>
                <a:lnTo>
                  <a:pt x="187516" y="24097"/>
                </a:lnTo>
                <a:lnTo>
                  <a:pt x="164702" y="24097"/>
                </a:lnTo>
                <a:lnTo>
                  <a:pt x="161471" y="28010"/>
                </a:lnTo>
                <a:lnTo>
                  <a:pt x="161471" y="54811"/>
                </a:lnTo>
                <a:close/>
              </a:path>
              <a:path w="261620" h="70485">
                <a:moveTo>
                  <a:pt x="187516" y="54811"/>
                </a:moveTo>
                <a:lnTo>
                  <a:pt x="177458" y="54811"/>
                </a:lnTo>
                <a:lnTo>
                  <a:pt x="177458" y="27782"/>
                </a:lnTo>
                <a:lnTo>
                  <a:pt x="174820" y="24097"/>
                </a:lnTo>
                <a:lnTo>
                  <a:pt x="187516" y="24097"/>
                </a:lnTo>
                <a:lnTo>
                  <a:pt x="187516" y="54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799503" y="4828852"/>
            <a:ext cx="11048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latin typeface="Calibri"/>
                <a:cs typeface="Calibri"/>
              </a:rPr>
              <a:t>14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" name="object 5" descr="$PPTXTitle"/>
          <p:cNvSpPr txBox="1"/>
          <p:nvPr/>
        </p:nvSpPr>
        <p:spPr>
          <a:xfrm>
            <a:off x="234250" y="155464"/>
            <a:ext cx="197993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45">
                <a:latin typeface="Calibri"/>
                <a:cs typeface="Calibri"/>
              </a:rPr>
              <a:t>Parental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Controls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360975" y="2036664"/>
            <a:ext cx="2422525" cy="2530475"/>
            <a:chOff x="3360975" y="2036664"/>
            <a:chExt cx="2422525" cy="253047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0500" y="2046189"/>
              <a:ext cx="2402999" cy="25112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365737" y="2041426"/>
              <a:ext cx="2413000" cy="2520950"/>
            </a:xfrm>
            <a:custGeom>
              <a:avLst/>
              <a:gdLst/>
              <a:ahLst/>
              <a:cxnLst/>
              <a:rect l="l" t="t" r="r" b="b"/>
              <a:pathLst>
                <a:path w="2413000" h="2520950">
                  <a:moveTo>
                    <a:pt x="0" y="98993"/>
                  </a:moveTo>
                  <a:lnTo>
                    <a:pt x="7780" y="60460"/>
                  </a:lnTo>
                  <a:lnTo>
                    <a:pt x="28999" y="28994"/>
                  </a:lnTo>
                  <a:lnTo>
                    <a:pt x="60470" y="7779"/>
                  </a:lnTo>
                  <a:lnTo>
                    <a:pt x="99009" y="0"/>
                  </a:lnTo>
                  <a:lnTo>
                    <a:pt x="2313514" y="0"/>
                  </a:lnTo>
                  <a:lnTo>
                    <a:pt x="2351404" y="7535"/>
                  </a:lnTo>
                  <a:lnTo>
                    <a:pt x="2383525" y="28994"/>
                  </a:lnTo>
                  <a:lnTo>
                    <a:pt x="2404988" y="61110"/>
                  </a:lnTo>
                  <a:lnTo>
                    <a:pt x="2412524" y="98993"/>
                  </a:lnTo>
                  <a:lnTo>
                    <a:pt x="2412524" y="2421831"/>
                  </a:lnTo>
                  <a:lnTo>
                    <a:pt x="2404744" y="2460364"/>
                  </a:lnTo>
                  <a:lnTo>
                    <a:pt x="2383525" y="2491830"/>
                  </a:lnTo>
                  <a:lnTo>
                    <a:pt x="2352054" y="2513045"/>
                  </a:lnTo>
                  <a:lnTo>
                    <a:pt x="2313514" y="2520824"/>
                  </a:lnTo>
                  <a:lnTo>
                    <a:pt x="99009" y="2520824"/>
                  </a:lnTo>
                  <a:lnTo>
                    <a:pt x="60470" y="2513045"/>
                  </a:lnTo>
                  <a:lnTo>
                    <a:pt x="28999" y="2491830"/>
                  </a:lnTo>
                  <a:lnTo>
                    <a:pt x="7780" y="2460364"/>
                  </a:lnTo>
                  <a:lnTo>
                    <a:pt x="0" y="2421831"/>
                  </a:lnTo>
                  <a:lnTo>
                    <a:pt x="0" y="98993"/>
                  </a:lnTo>
                  <a:close/>
                </a:path>
              </a:pathLst>
            </a:custGeom>
            <a:ln w="9524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6484599" y="2036724"/>
            <a:ext cx="2422525" cy="2530475"/>
            <a:chOff x="6484599" y="2036724"/>
            <a:chExt cx="2422525" cy="253047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4124" y="2046249"/>
              <a:ext cx="2402999" cy="25112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489362" y="2041487"/>
              <a:ext cx="2413000" cy="2520950"/>
            </a:xfrm>
            <a:custGeom>
              <a:avLst/>
              <a:gdLst/>
              <a:ahLst/>
              <a:cxnLst/>
              <a:rect l="l" t="t" r="r" b="b"/>
              <a:pathLst>
                <a:path w="2413000" h="2520950">
                  <a:moveTo>
                    <a:pt x="0" y="113586"/>
                  </a:moveTo>
                  <a:lnTo>
                    <a:pt x="8927" y="69373"/>
                  </a:lnTo>
                  <a:lnTo>
                    <a:pt x="33274" y="33268"/>
                  </a:lnTo>
                  <a:lnTo>
                    <a:pt x="69385" y="8926"/>
                  </a:lnTo>
                  <a:lnTo>
                    <a:pt x="113605" y="0"/>
                  </a:lnTo>
                  <a:lnTo>
                    <a:pt x="2298919" y="0"/>
                  </a:lnTo>
                  <a:lnTo>
                    <a:pt x="2342394" y="8646"/>
                  </a:lnTo>
                  <a:lnTo>
                    <a:pt x="2379250" y="33268"/>
                  </a:lnTo>
                  <a:lnTo>
                    <a:pt x="2403877" y="70118"/>
                  </a:lnTo>
                  <a:lnTo>
                    <a:pt x="2412524" y="113586"/>
                  </a:lnTo>
                  <a:lnTo>
                    <a:pt x="2412524" y="2407238"/>
                  </a:lnTo>
                  <a:lnTo>
                    <a:pt x="2403597" y="2451451"/>
                  </a:lnTo>
                  <a:lnTo>
                    <a:pt x="2379250" y="2487556"/>
                  </a:lnTo>
                  <a:lnTo>
                    <a:pt x="2343139" y="2511898"/>
                  </a:lnTo>
                  <a:lnTo>
                    <a:pt x="2298919" y="2520824"/>
                  </a:lnTo>
                  <a:lnTo>
                    <a:pt x="113605" y="2520824"/>
                  </a:lnTo>
                  <a:lnTo>
                    <a:pt x="69385" y="2511898"/>
                  </a:lnTo>
                  <a:lnTo>
                    <a:pt x="33274" y="2487556"/>
                  </a:lnTo>
                  <a:lnTo>
                    <a:pt x="8927" y="2451451"/>
                  </a:lnTo>
                  <a:lnTo>
                    <a:pt x="0" y="2407238"/>
                  </a:lnTo>
                  <a:lnTo>
                    <a:pt x="0" y="113586"/>
                  </a:lnTo>
                  <a:close/>
                </a:path>
              </a:pathLst>
            </a:custGeom>
            <a:ln w="9524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237349" y="2036674"/>
            <a:ext cx="2422525" cy="2530475"/>
            <a:chOff x="237349" y="2036674"/>
            <a:chExt cx="2422525" cy="253047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874" y="2046199"/>
              <a:ext cx="2403000" cy="251129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42112" y="2041437"/>
              <a:ext cx="2413000" cy="2520950"/>
            </a:xfrm>
            <a:custGeom>
              <a:avLst/>
              <a:gdLst/>
              <a:ahLst/>
              <a:cxnLst/>
              <a:rect l="l" t="t" r="r" b="b"/>
              <a:pathLst>
                <a:path w="2413000" h="2520950">
                  <a:moveTo>
                    <a:pt x="0" y="134981"/>
                  </a:moveTo>
                  <a:lnTo>
                    <a:pt x="6882" y="92317"/>
                  </a:lnTo>
                  <a:lnTo>
                    <a:pt x="26048" y="55263"/>
                  </a:lnTo>
                  <a:lnTo>
                    <a:pt x="55272" y="26043"/>
                  </a:lnTo>
                  <a:lnTo>
                    <a:pt x="92332" y="6881"/>
                  </a:lnTo>
                  <a:lnTo>
                    <a:pt x="135004" y="0"/>
                  </a:lnTo>
                  <a:lnTo>
                    <a:pt x="2277520" y="0"/>
                  </a:lnTo>
                  <a:lnTo>
                    <a:pt x="2329184" y="10274"/>
                  </a:lnTo>
                  <a:lnTo>
                    <a:pt x="2372982" y="39535"/>
                  </a:lnTo>
                  <a:lnTo>
                    <a:pt x="2402248" y="83326"/>
                  </a:lnTo>
                  <a:lnTo>
                    <a:pt x="2412525" y="134981"/>
                  </a:lnTo>
                  <a:lnTo>
                    <a:pt x="2412525" y="2385842"/>
                  </a:lnTo>
                  <a:lnTo>
                    <a:pt x="2405642" y="2428507"/>
                  </a:lnTo>
                  <a:lnTo>
                    <a:pt x="2386476" y="2465561"/>
                  </a:lnTo>
                  <a:lnTo>
                    <a:pt x="2357252" y="2494781"/>
                  </a:lnTo>
                  <a:lnTo>
                    <a:pt x="2320192" y="2513943"/>
                  </a:lnTo>
                  <a:lnTo>
                    <a:pt x="2277520" y="2520824"/>
                  </a:lnTo>
                  <a:lnTo>
                    <a:pt x="135004" y="2520824"/>
                  </a:lnTo>
                  <a:lnTo>
                    <a:pt x="92332" y="2513943"/>
                  </a:lnTo>
                  <a:lnTo>
                    <a:pt x="55272" y="2494781"/>
                  </a:lnTo>
                  <a:lnTo>
                    <a:pt x="26048" y="2465561"/>
                  </a:lnTo>
                  <a:lnTo>
                    <a:pt x="6882" y="2428507"/>
                  </a:lnTo>
                  <a:lnTo>
                    <a:pt x="0" y="2385842"/>
                  </a:lnTo>
                  <a:lnTo>
                    <a:pt x="0" y="134981"/>
                  </a:lnTo>
                  <a:close/>
                </a:path>
              </a:pathLst>
            </a:custGeom>
            <a:ln w="9524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52650" y="1102615"/>
            <a:ext cx="55651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5">
                <a:latin typeface="Calibri"/>
                <a:cs typeface="Calibri"/>
              </a:rPr>
              <a:t>Parents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can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connect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accounts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their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teens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and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further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restrict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their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experiences.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113" y="4830763"/>
            <a:ext cx="99186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10">
                <a:latin typeface="Calibri"/>
                <a:cs typeface="Calibri"/>
              </a:rPr>
              <a:t>Conﬁdential</a:t>
            </a:r>
            <a:r>
              <a:rPr dirty="0" sz="600" spc="90">
                <a:latin typeface="Calibri"/>
                <a:cs typeface="Calibri"/>
              </a:rPr>
              <a:t> </a:t>
            </a:r>
            <a:r>
              <a:rPr dirty="0" sz="600" spc="10">
                <a:latin typeface="Calibri"/>
                <a:cs typeface="Calibri"/>
              </a:rPr>
              <a:t>and</a:t>
            </a:r>
            <a:r>
              <a:rPr dirty="0" sz="600" spc="95">
                <a:latin typeface="Calibri"/>
                <a:cs typeface="Calibri"/>
              </a:rPr>
              <a:t> </a:t>
            </a:r>
            <a:r>
              <a:rPr dirty="0" sz="600" spc="-10">
                <a:latin typeface="Calibri"/>
                <a:cs typeface="Calibri"/>
              </a:rPr>
              <a:t>proprietary.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6666" y="4863193"/>
            <a:ext cx="261620" cy="70485"/>
          </a:xfrm>
          <a:custGeom>
            <a:avLst/>
            <a:gdLst/>
            <a:ahLst/>
            <a:cxnLst/>
            <a:rect l="l" t="t" r="r" b="b"/>
            <a:pathLst>
              <a:path w="261620" h="70485">
                <a:moveTo>
                  <a:pt x="27811" y="55578"/>
                </a:moveTo>
                <a:lnTo>
                  <a:pt x="17012" y="53386"/>
                </a:lnTo>
                <a:lnTo>
                  <a:pt x="8169" y="47416"/>
                </a:lnTo>
                <a:lnTo>
                  <a:pt x="2194" y="38580"/>
                </a:lnTo>
                <a:lnTo>
                  <a:pt x="0" y="27789"/>
                </a:lnTo>
                <a:lnTo>
                  <a:pt x="2041" y="17752"/>
                </a:lnTo>
                <a:lnTo>
                  <a:pt x="27811" y="0"/>
                </a:lnTo>
                <a:lnTo>
                  <a:pt x="38639" y="2181"/>
                </a:lnTo>
                <a:lnTo>
                  <a:pt x="47475" y="8132"/>
                </a:lnTo>
                <a:lnTo>
                  <a:pt x="48708" y="9962"/>
                </a:lnTo>
                <a:lnTo>
                  <a:pt x="18298" y="9962"/>
                </a:lnTo>
                <a:lnTo>
                  <a:pt x="10650" y="17752"/>
                </a:lnTo>
                <a:lnTo>
                  <a:pt x="10650" y="37826"/>
                </a:lnTo>
                <a:lnTo>
                  <a:pt x="18298" y="45616"/>
                </a:lnTo>
                <a:lnTo>
                  <a:pt x="48680" y="45616"/>
                </a:lnTo>
                <a:lnTo>
                  <a:pt x="47463" y="47416"/>
                </a:lnTo>
                <a:lnTo>
                  <a:pt x="38620" y="53386"/>
                </a:lnTo>
                <a:lnTo>
                  <a:pt x="27811" y="55578"/>
                </a:lnTo>
                <a:close/>
              </a:path>
              <a:path w="261620" h="70485">
                <a:moveTo>
                  <a:pt x="48680" y="45616"/>
                </a:moveTo>
                <a:lnTo>
                  <a:pt x="37311" y="45616"/>
                </a:lnTo>
                <a:lnTo>
                  <a:pt x="44960" y="37826"/>
                </a:lnTo>
                <a:lnTo>
                  <a:pt x="44960" y="17752"/>
                </a:lnTo>
                <a:lnTo>
                  <a:pt x="37311" y="9962"/>
                </a:lnTo>
                <a:lnTo>
                  <a:pt x="48708" y="9962"/>
                </a:lnTo>
                <a:lnTo>
                  <a:pt x="53428" y="16965"/>
                </a:lnTo>
                <a:lnTo>
                  <a:pt x="55610" y="27789"/>
                </a:lnTo>
                <a:lnTo>
                  <a:pt x="53423" y="38580"/>
                </a:lnTo>
                <a:lnTo>
                  <a:pt x="48680" y="45616"/>
                </a:lnTo>
                <a:close/>
              </a:path>
              <a:path w="261620" h="70485">
                <a:moveTo>
                  <a:pt x="202087" y="54811"/>
                </a:moveTo>
                <a:lnTo>
                  <a:pt x="191340" y="54811"/>
                </a:lnTo>
                <a:lnTo>
                  <a:pt x="213209" y="767"/>
                </a:lnTo>
                <a:lnTo>
                  <a:pt x="225433" y="767"/>
                </a:lnTo>
                <a:lnTo>
                  <a:pt x="229718" y="11438"/>
                </a:lnTo>
                <a:lnTo>
                  <a:pt x="219176" y="11438"/>
                </a:lnTo>
                <a:lnTo>
                  <a:pt x="210208" y="34063"/>
                </a:lnTo>
                <a:lnTo>
                  <a:pt x="238802" y="34063"/>
                </a:lnTo>
                <a:lnTo>
                  <a:pt x="242392" y="43004"/>
                </a:lnTo>
                <a:lnTo>
                  <a:pt x="206734" y="43004"/>
                </a:lnTo>
                <a:lnTo>
                  <a:pt x="202087" y="54811"/>
                </a:lnTo>
                <a:close/>
              </a:path>
              <a:path w="261620" h="70485">
                <a:moveTo>
                  <a:pt x="238802" y="34063"/>
                </a:moveTo>
                <a:lnTo>
                  <a:pt x="228047" y="34063"/>
                </a:lnTo>
                <a:lnTo>
                  <a:pt x="219176" y="11438"/>
                </a:lnTo>
                <a:lnTo>
                  <a:pt x="229718" y="11438"/>
                </a:lnTo>
                <a:lnTo>
                  <a:pt x="238802" y="34063"/>
                </a:lnTo>
                <a:close/>
              </a:path>
              <a:path w="261620" h="70485">
                <a:moveTo>
                  <a:pt x="247133" y="54811"/>
                </a:moveTo>
                <a:lnTo>
                  <a:pt x="236252" y="54811"/>
                </a:lnTo>
                <a:lnTo>
                  <a:pt x="231593" y="43004"/>
                </a:lnTo>
                <a:lnTo>
                  <a:pt x="242392" y="43004"/>
                </a:lnTo>
                <a:lnTo>
                  <a:pt x="247133" y="54811"/>
                </a:lnTo>
                <a:close/>
              </a:path>
              <a:path w="261620" h="70485">
                <a:moveTo>
                  <a:pt x="261413" y="54811"/>
                </a:moveTo>
                <a:lnTo>
                  <a:pt x="251211" y="54811"/>
                </a:lnTo>
                <a:lnTo>
                  <a:pt x="251211" y="767"/>
                </a:lnTo>
                <a:lnTo>
                  <a:pt x="261413" y="767"/>
                </a:lnTo>
                <a:lnTo>
                  <a:pt x="261413" y="54811"/>
                </a:lnTo>
                <a:close/>
              </a:path>
              <a:path w="261620" h="70485">
                <a:moveTo>
                  <a:pt x="97035" y="20835"/>
                </a:moveTo>
                <a:lnTo>
                  <a:pt x="71320" y="20835"/>
                </a:lnTo>
                <a:lnTo>
                  <a:pt x="73861" y="17436"/>
                </a:lnTo>
                <a:lnTo>
                  <a:pt x="78738" y="15442"/>
                </a:lnTo>
                <a:lnTo>
                  <a:pt x="83761" y="15442"/>
                </a:lnTo>
                <a:lnTo>
                  <a:pt x="91338" y="16949"/>
                </a:lnTo>
                <a:lnTo>
                  <a:pt x="97035" y="20835"/>
                </a:lnTo>
                <a:close/>
              </a:path>
              <a:path w="261620" h="70485">
                <a:moveTo>
                  <a:pt x="71320" y="70253"/>
                </a:moveTo>
                <a:lnTo>
                  <a:pt x="61262" y="70253"/>
                </a:lnTo>
                <a:lnTo>
                  <a:pt x="61262" y="16207"/>
                </a:lnTo>
                <a:lnTo>
                  <a:pt x="71320" y="16207"/>
                </a:lnTo>
                <a:lnTo>
                  <a:pt x="71320" y="20835"/>
                </a:lnTo>
                <a:lnTo>
                  <a:pt x="97035" y="20835"/>
                </a:lnTo>
                <a:lnTo>
                  <a:pt x="97472" y="21133"/>
                </a:lnTo>
                <a:lnTo>
                  <a:pt x="99425" y="24156"/>
                </a:lnTo>
                <a:lnTo>
                  <a:pt x="76342" y="24156"/>
                </a:lnTo>
                <a:lnTo>
                  <a:pt x="71235" y="28638"/>
                </a:lnTo>
                <a:lnTo>
                  <a:pt x="71235" y="42383"/>
                </a:lnTo>
                <a:lnTo>
                  <a:pt x="76342" y="46865"/>
                </a:lnTo>
                <a:lnTo>
                  <a:pt x="99425" y="46865"/>
                </a:lnTo>
                <a:lnTo>
                  <a:pt x="97472" y="49888"/>
                </a:lnTo>
                <a:lnTo>
                  <a:pt x="96243" y="50726"/>
                </a:lnTo>
                <a:lnTo>
                  <a:pt x="71320" y="50726"/>
                </a:lnTo>
                <a:lnTo>
                  <a:pt x="71320" y="70253"/>
                </a:lnTo>
                <a:close/>
              </a:path>
              <a:path w="261620" h="70485">
                <a:moveTo>
                  <a:pt x="99425" y="46865"/>
                </a:moveTo>
                <a:lnTo>
                  <a:pt x="87767" y="46865"/>
                </a:lnTo>
                <a:lnTo>
                  <a:pt x="92850" y="42383"/>
                </a:lnTo>
                <a:lnTo>
                  <a:pt x="92850" y="28638"/>
                </a:lnTo>
                <a:lnTo>
                  <a:pt x="87767" y="24156"/>
                </a:lnTo>
                <a:lnTo>
                  <a:pt x="99425" y="24156"/>
                </a:lnTo>
                <a:lnTo>
                  <a:pt x="101578" y="27489"/>
                </a:lnTo>
                <a:lnTo>
                  <a:pt x="103076" y="35510"/>
                </a:lnTo>
                <a:lnTo>
                  <a:pt x="101578" y="43532"/>
                </a:lnTo>
                <a:lnTo>
                  <a:pt x="99425" y="46865"/>
                </a:lnTo>
                <a:close/>
              </a:path>
              <a:path w="261620" h="70485">
                <a:moveTo>
                  <a:pt x="83761" y="55578"/>
                </a:moveTo>
                <a:lnTo>
                  <a:pt x="78581" y="55578"/>
                </a:lnTo>
                <a:lnTo>
                  <a:pt x="73861" y="53890"/>
                </a:lnTo>
                <a:lnTo>
                  <a:pt x="71320" y="50726"/>
                </a:lnTo>
                <a:lnTo>
                  <a:pt x="96243" y="50726"/>
                </a:lnTo>
                <a:lnTo>
                  <a:pt x="91338" y="54071"/>
                </a:lnTo>
                <a:lnTo>
                  <a:pt x="83761" y="55578"/>
                </a:lnTo>
                <a:close/>
              </a:path>
              <a:path w="261620" h="70485">
                <a:moveTo>
                  <a:pt x="137133" y="55578"/>
                </a:moveTo>
                <a:lnTo>
                  <a:pt x="127015" y="55578"/>
                </a:lnTo>
                <a:lnTo>
                  <a:pt x="118686" y="54060"/>
                </a:lnTo>
                <a:lnTo>
                  <a:pt x="112409" y="49858"/>
                </a:lnTo>
                <a:lnTo>
                  <a:pt x="108449" y="43499"/>
                </a:lnTo>
                <a:lnTo>
                  <a:pt x="107070" y="35510"/>
                </a:lnTo>
                <a:lnTo>
                  <a:pt x="108596" y="27522"/>
                </a:lnTo>
                <a:lnTo>
                  <a:pt x="112784" y="21155"/>
                </a:lnTo>
                <a:lnTo>
                  <a:pt x="119008" y="16960"/>
                </a:lnTo>
                <a:lnTo>
                  <a:pt x="126701" y="15442"/>
                </a:lnTo>
                <a:lnTo>
                  <a:pt x="134704" y="16960"/>
                </a:lnTo>
                <a:lnTo>
                  <a:pt x="140921" y="21155"/>
                </a:lnTo>
                <a:lnTo>
                  <a:pt x="142426" y="23561"/>
                </a:lnTo>
                <a:lnTo>
                  <a:pt x="122065" y="23561"/>
                </a:lnTo>
                <a:lnTo>
                  <a:pt x="118047" y="26699"/>
                </a:lnTo>
                <a:lnTo>
                  <a:pt x="116958" y="31565"/>
                </a:lnTo>
                <a:lnTo>
                  <a:pt x="145531" y="31565"/>
                </a:lnTo>
                <a:lnTo>
                  <a:pt x="146101" y="34743"/>
                </a:lnTo>
                <a:lnTo>
                  <a:pt x="146101" y="38688"/>
                </a:lnTo>
                <a:lnTo>
                  <a:pt x="116873" y="38688"/>
                </a:lnTo>
                <a:lnTo>
                  <a:pt x="117740" y="43499"/>
                </a:lnTo>
                <a:lnTo>
                  <a:pt x="117805" y="43863"/>
                </a:lnTo>
                <a:lnTo>
                  <a:pt x="121751" y="47489"/>
                </a:lnTo>
                <a:lnTo>
                  <a:pt x="144189" y="47489"/>
                </a:lnTo>
                <a:lnTo>
                  <a:pt x="143608" y="49476"/>
                </a:lnTo>
                <a:lnTo>
                  <a:pt x="137133" y="55578"/>
                </a:lnTo>
                <a:close/>
              </a:path>
              <a:path w="261620" h="70485">
                <a:moveTo>
                  <a:pt x="145531" y="31565"/>
                </a:moveTo>
                <a:lnTo>
                  <a:pt x="136504" y="31565"/>
                </a:lnTo>
                <a:lnTo>
                  <a:pt x="136092" y="27522"/>
                </a:lnTo>
                <a:lnTo>
                  <a:pt x="136032" y="26930"/>
                </a:lnTo>
                <a:lnTo>
                  <a:pt x="132110" y="23561"/>
                </a:lnTo>
                <a:lnTo>
                  <a:pt x="142426" y="23561"/>
                </a:lnTo>
                <a:lnTo>
                  <a:pt x="144765" y="27298"/>
                </a:lnTo>
                <a:lnTo>
                  <a:pt x="145531" y="31565"/>
                </a:lnTo>
                <a:close/>
              </a:path>
              <a:path w="261620" h="70485">
                <a:moveTo>
                  <a:pt x="144189" y="47489"/>
                </a:moveTo>
                <a:lnTo>
                  <a:pt x="131106" y="47489"/>
                </a:lnTo>
                <a:lnTo>
                  <a:pt x="134579" y="45463"/>
                </a:lnTo>
                <a:lnTo>
                  <a:pt x="135814" y="42607"/>
                </a:lnTo>
                <a:lnTo>
                  <a:pt x="145617" y="42607"/>
                </a:lnTo>
                <a:lnTo>
                  <a:pt x="144189" y="47489"/>
                </a:lnTo>
                <a:close/>
              </a:path>
              <a:path w="261620" h="70485">
                <a:moveTo>
                  <a:pt x="186598" y="20776"/>
                </a:moveTo>
                <a:lnTo>
                  <a:pt x="161471" y="20776"/>
                </a:lnTo>
                <a:lnTo>
                  <a:pt x="163625" y="17459"/>
                </a:lnTo>
                <a:lnTo>
                  <a:pt x="168345" y="15442"/>
                </a:lnTo>
                <a:lnTo>
                  <a:pt x="181634" y="15442"/>
                </a:lnTo>
                <a:lnTo>
                  <a:pt x="186598" y="20776"/>
                </a:lnTo>
                <a:close/>
              </a:path>
              <a:path w="261620" h="70485">
                <a:moveTo>
                  <a:pt x="161471" y="54811"/>
                </a:moveTo>
                <a:lnTo>
                  <a:pt x="151414" y="54811"/>
                </a:lnTo>
                <a:lnTo>
                  <a:pt x="151414" y="16207"/>
                </a:lnTo>
                <a:lnTo>
                  <a:pt x="161471" y="16207"/>
                </a:lnTo>
                <a:lnTo>
                  <a:pt x="161471" y="20776"/>
                </a:lnTo>
                <a:lnTo>
                  <a:pt x="186598" y="20776"/>
                </a:lnTo>
                <a:lnTo>
                  <a:pt x="187516" y="21762"/>
                </a:lnTo>
                <a:lnTo>
                  <a:pt x="187516" y="24097"/>
                </a:lnTo>
                <a:lnTo>
                  <a:pt x="164702" y="24097"/>
                </a:lnTo>
                <a:lnTo>
                  <a:pt x="161471" y="28010"/>
                </a:lnTo>
                <a:lnTo>
                  <a:pt x="161471" y="54811"/>
                </a:lnTo>
                <a:close/>
              </a:path>
              <a:path w="261620" h="70485">
                <a:moveTo>
                  <a:pt x="187516" y="54811"/>
                </a:moveTo>
                <a:lnTo>
                  <a:pt x="177458" y="54811"/>
                </a:lnTo>
                <a:lnTo>
                  <a:pt x="177458" y="27782"/>
                </a:lnTo>
                <a:lnTo>
                  <a:pt x="174820" y="24097"/>
                </a:lnTo>
                <a:lnTo>
                  <a:pt x="187516" y="24097"/>
                </a:lnTo>
                <a:lnTo>
                  <a:pt x="187516" y="54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9514" y="1191166"/>
            <a:ext cx="2604831" cy="266895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799503" y="4828852"/>
            <a:ext cx="11048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latin typeface="Calibri"/>
                <a:cs typeface="Calibri"/>
              </a:rPr>
              <a:t>15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45"/>
              <a:t>Parental</a:t>
            </a:r>
            <a:r>
              <a:rPr dirty="0" sz="2000" spc="110"/>
              <a:t> </a:t>
            </a:r>
            <a:r>
              <a:rPr dirty="0" sz="2000" spc="85"/>
              <a:t>Controls</a:t>
            </a:r>
            <a:r>
              <a:rPr dirty="0" sz="2000" spc="110"/>
              <a:t> </a:t>
            </a:r>
            <a:r>
              <a:rPr dirty="0" sz="2000"/>
              <a:t>in</a:t>
            </a:r>
            <a:r>
              <a:rPr dirty="0" sz="2000" spc="114"/>
              <a:t> </a:t>
            </a:r>
            <a:r>
              <a:rPr dirty="0" sz="2000" spc="155"/>
              <a:t>ChatGPT</a:t>
            </a:r>
            <a:endParaRPr sz="20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6949" y="582425"/>
            <a:ext cx="4052305" cy="406332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113" y="4830763"/>
            <a:ext cx="99186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10">
                <a:latin typeface="Calibri"/>
                <a:cs typeface="Calibri"/>
              </a:rPr>
              <a:t>Conﬁdential</a:t>
            </a:r>
            <a:r>
              <a:rPr dirty="0" sz="600" spc="90">
                <a:latin typeface="Calibri"/>
                <a:cs typeface="Calibri"/>
              </a:rPr>
              <a:t> </a:t>
            </a:r>
            <a:r>
              <a:rPr dirty="0" sz="600" spc="10">
                <a:latin typeface="Calibri"/>
                <a:cs typeface="Calibri"/>
              </a:rPr>
              <a:t>and</a:t>
            </a:r>
            <a:r>
              <a:rPr dirty="0" sz="600" spc="95">
                <a:latin typeface="Calibri"/>
                <a:cs typeface="Calibri"/>
              </a:rPr>
              <a:t> </a:t>
            </a:r>
            <a:r>
              <a:rPr dirty="0" sz="600" spc="-10">
                <a:latin typeface="Calibri"/>
                <a:cs typeface="Calibri"/>
              </a:rPr>
              <a:t>proprietary.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6666" y="4863193"/>
            <a:ext cx="261620" cy="70485"/>
          </a:xfrm>
          <a:custGeom>
            <a:avLst/>
            <a:gdLst/>
            <a:ahLst/>
            <a:cxnLst/>
            <a:rect l="l" t="t" r="r" b="b"/>
            <a:pathLst>
              <a:path w="261620" h="70485">
                <a:moveTo>
                  <a:pt x="27811" y="55578"/>
                </a:moveTo>
                <a:lnTo>
                  <a:pt x="17012" y="53386"/>
                </a:lnTo>
                <a:lnTo>
                  <a:pt x="8169" y="47416"/>
                </a:lnTo>
                <a:lnTo>
                  <a:pt x="2194" y="38580"/>
                </a:lnTo>
                <a:lnTo>
                  <a:pt x="0" y="27789"/>
                </a:lnTo>
                <a:lnTo>
                  <a:pt x="2041" y="17752"/>
                </a:lnTo>
                <a:lnTo>
                  <a:pt x="27811" y="0"/>
                </a:lnTo>
                <a:lnTo>
                  <a:pt x="38639" y="2181"/>
                </a:lnTo>
                <a:lnTo>
                  <a:pt x="47475" y="8132"/>
                </a:lnTo>
                <a:lnTo>
                  <a:pt x="48708" y="9962"/>
                </a:lnTo>
                <a:lnTo>
                  <a:pt x="18298" y="9962"/>
                </a:lnTo>
                <a:lnTo>
                  <a:pt x="10650" y="17752"/>
                </a:lnTo>
                <a:lnTo>
                  <a:pt x="10650" y="37826"/>
                </a:lnTo>
                <a:lnTo>
                  <a:pt x="18298" y="45616"/>
                </a:lnTo>
                <a:lnTo>
                  <a:pt x="48680" y="45616"/>
                </a:lnTo>
                <a:lnTo>
                  <a:pt x="47463" y="47416"/>
                </a:lnTo>
                <a:lnTo>
                  <a:pt x="38620" y="53386"/>
                </a:lnTo>
                <a:lnTo>
                  <a:pt x="27811" y="55578"/>
                </a:lnTo>
                <a:close/>
              </a:path>
              <a:path w="261620" h="70485">
                <a:moveTo>
                  <a:pt x="48680" y="45616"/>
                </a:moveTo>
                <a:lnTo>
                  <a:pt x="37311" y="45616"/>
                </a:lnTo>
                <a:lnTo>
                  <a:pt x="44960" y="37826"/>
                </a:lnTo>
                <a:lnTo>
                  <a:pt x="44960" y="17752"/>
                </a:lnTo>
                <a:lnTo>
                  <a:pt x="37311" y="9962"/>
                </a:lnTo>
                <a:lnTo>
                  <a:pt x="48708" y="9962"/>
                </a:lnTo>
                <a:lnTo>
                  <a:pt x="53428" y="16965"/>
                </a:lnTo>
                <a:lnTo>
                  <a:pt x="55610" y="27789"/>
                </a:lnTo>
                <a:lnTo>
                  <a:pt x="53423" y="38580"/>
                </a:lnTo>
                <a:lnTo>
                  <a:pt x="48680" y="45616"/>
                </a:lnTo>
                <a:close/>
              </a:path>
              <a:path w="261620" h="70485">
                <a:moveTo>
                  <a:pt x="202087" y="54811"/>
                </a:moveTo>
                <a:lnTo>
                  <a:pt x="191340" y="54811"/>
                </a:lnTo>
                <a:lnTo>
                  <a:pt x="213209" y="767"/>
                </a:lnTo>
                <a:lnTo>
                  <a:pt x="225433" y="767"/>
                </a:lnTo>
                <a:lnTo>
                  <a:pt x="229718" y="11438"/>
                </a:lnTo>
                <a:lnTo>
                  <a:pt x="219176" y="11438"/>
                </a:lnTo>
                <a:lnTo>
                  <a:pt x="210208" y="34063"/>
                </a:lnTo>
                <a:lnTo>
                  <a:pt x="238802" y="34063"/>
                </a:lnTo>
                <a:lnTo>
                  <a:pt x="242392" y="43004"/>
                </a:lnTo>
                <a:lnTo>
                  <a:pt x="206734" y="43004"/>
                </a:lnTo>
                <a:lnTo>
                  <a:pt x="202087" y="54811"/>
                </a:lnTo>
                <a:close/>
              </a:path>
              <a:path w="261620" h="70485">
                <a:moveTo>
                  <a:pt x="238802" y="34063"/>
                </a:moveTo>
                <a:lnTo>
                  <a:pt x="228047" y="34063"/>
                </a:lnTo>
                <a:lnTo>
                  <a:pt x="219176" y="11438"/>
                </a:lnTo>
                <a:lnTo>
                  <a:pt x="229718" y="11438"/>
                </a:lnTo>
                <a:lnTo>
                  <a:pt x="238802" y="34063"/>
                </a:lnTo>
                <a:close/>
              </a:path>
              <a:path w="261620" h="70485">
                <a:moveTo>
                  <a:pt x="247133" y="54811"/>
                </a:moveTo>
                <a:lnTo>
                  <a:pt x="236252" y="54811"/>
                </a:lnTo>
                <a:lnTo>
                  <a:pt x="231593" y="43004"/>
                </a:lnTo>
                <a:lnTo>
                  <a:pt x="242392" y="43004"/>
                </a:lnTo>
                <a:lnTo>
                  <a:pt x="247133" y="54811"/>
                </a:lnTo>
                <a:close/>
              </a:path>
              <a:path w="261620" h="70485">
                <a:moveTo>
                  <a:pt x="261413" y="54811"/>
                </a:moveTo>
                <a:lnTo>
                  <a:pt x="251211" y="54811"/>
                </a:lnTo>
                <a:lnTo>
                  <a:pt x="251211" y="767"/>
                </a:lnTo>
                <a:lnTo>
                  <a:pt x="261413" y="767"/>
                </a:lnTo>
                <a:lnTo>
                  <a:pt x="261413" y="54811"/>
                </a:lnTo>
                <a:close/>
              </a:path>
              <a:path w="261620" h="70485">
                <a:moveTo>
                  <a:pt x="97035" y="20835"/>
                </a:moveTo>
                <a:lnTo>
                  <a:pt x="71320" y="20835"/>
                </a:lnTo>
                <a:lnTo>
                  <a:pt x="73861" y="17436"/>
                </a:lnTo>
                <a:lnTo>
                  <a:pt x="78738" y="15442"/>
                </a:lnTo>
                <a:lnTo>
                  <a:pt x="83761" y="15442"/>
                </a:lnTo>
                <a:lnTo>
                  <a:pt x="91338" y="16949"/>
                </a:lnTo>
                <a:lnTo>
                  <a:pt x="97035" y="20835"/>
                </a:lnTo>
                <a:close/>
              </a:path>
              <a:path w="261620" h="70485">
                <a:moveTo>
                  <a:pt x="71320" y="70253"/>
                </a:moveTo>
                <a:lnTo>
                  <a:pt x="61262" y="70253"/>
                </a:lnTo>
                <a:lnTo>
                  <a:pt x="61262" y="16207"/>
                </a:lnTo>
                <a:lnTo>
                  <a:pt x="71320" y="16207"/>
                </a:lnTo>
                <a:lnTo>
                  <a:pt x="71320" y="20835"/>
                </a:lnTo>
                <a:lnTo>
                  <a:pt x="97035" y="20835"/>
                </a:lnTo>
                <a:lnTo>
                  <a:pt x="97472" y="21133"/>
                </a:lnTo>
                <a:lnTo>
                  <a:pt x="99425" y="24156"/>
                </a:lnTo>
                <a:lnTo>
                  <a:pt x="76342" y="24156"/>
                </a:lnTo>
                <a:lnTo>
                  <a:pt x="71235" y="28638"/>
                </a:lnTo>
                <a:lnTo>
                  <a:pt x="71235" y="42383"/>
                </a:lnTo>
                <a:lnTo>
                  <a:pt x="76342" y="46865"/>
                </a:lnTo>
                <a:lnTo>
                  <a:pt x="99425" y="46865"/>
                </a:lnTo>
                <a:lnTo>
                  <a:pt x="97472" y="49888"/>
                </a:lnTo>
                <a:lnTo>
                  <a:pt x="96243" y="50726"/>
                </a:lnTo>
                <a:lnTo>
                  <a:pt x="71320" y="50726"/>
                </a:lnTo>
                <a:lnTo>
                  <a:pt x="71320" y="70253"/>
                </a:lnTo>
                <a:close/>
              </a:path>
              <a:path w="261620" h="70485">
                <a:moveTo>
                  <a:pt x="99425" y="46865"/>
                </a:moveTo>
                <a:lnTo>
                  <a:pt x="87767" y="46865"/>
                </a:lnTo>
                <a:lnTo>
                  <a:pt x="92850" y="42383"/>
                </a:lnTo>
                <a:lnTo>
                  <a:pt x="92850" y="28638"/>
                </a:lnTo>
                <a:lnTo>
                  <a:pt x="87767" y="24156"/>
                </a:lnTo>
                <a:lnTo>
                  <a:pt x="99425" y="24156"/>
                </a:lnTo>
                <a:lnTo>
                  <a:pt x="101578" y="27489"/>
                </a:lnTo>
                <a:lnTo>
                  <a:pt x="103076" y="35510"/>
                </a:lnTo>
                <a:lnTo>
                  <a:pt x="101578" y="43532"/>
                </a:lnTo>
                <a:lnTo>
                  <a:pt x="99425" y="46865"/>
                </a:lnTo>
                <a:close/>
              </a:path>
              <a:path w="261620" h="70485">
                <a:moveTo>
                  <a:pt x="83761" y="55578"/>
                </a:moveTo>
                <a:lnTo>
                  <a:pt x="78581" y="55578"/>
                </a:lnTo>
                <a:lnTo>
                  <a:pt x="73861" y="53890"/>
                </a:lnTo>
                <a:lnTo>
                  <a:pt x="71320" y="50726"/>
                </a:lnTo>
                <a:lnTo>
                  <a:pt x="96243" y="50726"/>
                </a:lnTo>
                <a:lnTo>
                  <a:pt x="91338" y="54071"/>
                </a:lnTo>
                <a:lnTo>
                  <a:pt x="83761" y="55578"/>
                </a:lnTo>
                <a:close/>
              </a:path>
              <a:path w="261620" h="70485">
                <a:moveTo>
                  <a:pt x="137133" y="55578"/>
                </a:moveTo>
                <a:lnTo>
                  <a:pt x="127015" y="55578"/>
                </a:lnTo>
                <a:lnTo>
                  <a:pt x="118686" y="54060"/>
                </a:lnTo>
                <a:lnTo>
                  <a:pt x="112409" y="49858"/>
                </a:lnTo>
                <a:lnTo>
                  <a:pt x="108449" y="43499"/>
                </a:lnTo>
                <a:lnTo>
                  <a:pt x="107070" y="35510"/>
                </a:lnTo>
                <a:lnTo>
                  <a:pt x="108596" y="27522"/>
                </a:lnTo>
                <a:lnTo>
                  <a:pt x="112784" y="21155"/>
                </a:lnTo>
                <a:lnTo>
                  <a:pt x="119008" y="16960"/>
                </a:lnTo>
                <a:lnTo>
                  <a:pt x="126701" y="15442"/>
                </a:lnTo>
                <a:lnTo>
                  <a:pt x="134704" y="16960"/>
                </a:lnTo>
                <a:lnTo>
                  <a:pt x="140921" y="21155"/>
                </a:lnTo>
                <a:lnTo>
                  <a:pt x="142426" y="23561"/>
                </a:lnTo>
                <a:lnTo>
                  <a:pt x="122065" y="23561"/>
                </a:lnTo>
                <a:lnTo>
                  <a:pt x="118047" y="26699"/>
                </a:lnTo>
                <a:lnTo>
                  <a:pt x="116958" y="31565"/>
                </a:lnTo>
                <a:lnTo>
                  <a:pt x="145531" y="31565"/>
                </a:lnTo>
                <a:lnTo>
                  <a:pt x="146101" y="34743"/>
                </a:lnTo>
                <a:lnTo>
                  <a:pt x="146101" y="38688"/>
                </a:lnTo>
                <a:lnTo>
                  <a:pt x="116873" y="38688"/>
                </a:lnTo>
                <a:lnTo>
                  <a:pt x="117740" y="43499"/>
                </a:lnTo>
                <a:lnTo>
                  <a:pt x="117805" y="43863"/>
                </a:lnTo>
                <a:lnTo>
                  <a:pt x="121751" y="47489"/>
                </a:lnTo>
                <a:lnTo>
                  <a:pt x="144189" y="47489"/>
                </a:lnTo>
                <a:lnTo>
                  <a:pt x="143608" y="49476"/>
                </a:lnTo>
                <a:lnTo>
                  <a:pt x="137133" y="55578"/>
                </a:lnTo>
                <a:close/>
              </a:path>
              <a:path w="261620" h="70485">
                <a:moveTo>
                  <a:pt x="145531" y="31565"/>
                </a:moveTo>
                <a:lnTo>
                  <a:pt x="136504" y="31565"/>
                </a:lnTo>
                <a:lnTo>
                  <a:pt x="136092" y="27522"/>
                </a:lnTo>
                <a:lnTo>
                  <a:pt x="136032" y="26930"/>
                </a:lnTo>
                <a:lnTo>
                  <a:pt x="132110" y="23561"/>
                </a:lnTo>
                <a:lnTo>
                  <a:pt x="142426" y="23561"/>
                </a:lnTo>
                <a:lnTo>
                  <a:pt x="144765" y="27298"/>
                </a:lnTo>
                <a:lnTo>
                  <a:pt x="145531" y="31565"/>
                </a:lnTo>
                <a:close/>
              </a:path>
              <a:path w="261620" h="70485">
                <a:moveTo>
                  <a:pt x="144189" y="47489"/>
                </a:moveTo>
                <a:lnTo>
                  <a:pt x="131106" y="47489"/>
                </a:lnTo>
                <a:lnTo>
                  <a:pt x="134579" y="45463"/>
                </a:lnTo>
                <a:lnTo>
                  <a:pt x="135814" y="42607"/>
                </a:lnTo>
                <a:lnTo>
                  <a:pt x="145617" y="42607"/>
                </a:lnTo>
                <a:lnTo>
                  <a:pt x="144189" y="47489"/>
                </a:lnTo>
                <a:close/>
              </a:path>
              <a:path w="261620" h="70485">
                <a:moveTo>
                  <a:pt x="186598" y="20776"/>
                </a:moveTo>
                <a:lnTo>
                  <a:pt x="161471" y="20776"/>
                </a:lnTo>
                <a:lnTo>
                  <a:pt x="163625" y="17459"/>
                </a:lnTo>
                <a:lnTo>
                  <a:pt x="168345" y="15442"/>
                </a:lnTo>
                <a:lnTo>
                  <a:pt x="181634" y="15442"/>
                </a:lnTo>
                <a:lnTo>
                  <a:pt x="186598" y="20776"/>
                </a:lnTo>
                <a:close/>
              </a:path>
              <a:path w="261620" h="70485">
                <a:moveTo>
                  <a:pt x="161471" y="54811"/>
                </a:moveTo>
                <a:lnTo>
                  <a:pt x="151414" y="54811"/>
                </a:lnTo>
                <a:lnTo>
                  <a:pt x="151414" y="16207"/>
                </a:lnTo>
                <a:lnTo>
                  <a:pt x="161471" y="16207"/>
                </a:lnTo>
                <a:lnTo>
                  <a:pt x="161471" y="20776"/>
                </a:lnTo>
                <a:lnTo>
                  <a:pt x="186598" y="20776"/>
                </a:lnTo>
                <a:lnTo>
                  <a:pt x="187516" y="21762"/>
                </a:lnTo>
                <a:lnTo>
                  <a:pt x="187516" y="24097"/>
                </a:lnTo>
                <a:lnTo>
                  <a:pt x="164702" y="24097"/>
                </a:lnTo>
                <a:lnTo>
                  <a:pt x="161471" y="28010"/>
                </a:lnTo>
                <a:lnTo>
                  <a:pt x="161471" y="54811"/>
                </a:lnTo>
                <a:close/>
              </a:path>
              <a:path w="261620" h="70485">
                <a:moveTo>
                  <a:pt x="187516" y="54811"/>
                </a:moveTo>
                <a:lnTo>
                  <a:pt x="177458" y="54811"/>
                </a:lnTo>
                <a:lnTo>
                  <a:pt x="177458" y="27782"/>
                </a:lnTo>
                <a:lnTo>
                  <a:pt x="174820" y="24097"/>
                </a:lnTo>
                <a:lnTo>
                  <a:pt x="187516" y="24097"/>
                </a:lnTo>
                <a:lnTo>
                  <a:pt x="187516" y="54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799503" y="4828852"/>
            <a:ext cx="11048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latin typeface="Calibri"/>
                <a:cs typeface="Calibri"/>
              </a:rPr>
              <a:t>16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90"/>
              <a:t>Safety</a:t>
            </a:r>
            <a:r>
              <a:rPr dirty="0" sz="2000" spc="114"/>
              <a:t> </a:t>
            </a:r>
            <a:r>
              <a:rPr dirty="0" sz="2000" spc="60"/>
              <a:t>Notiﬁcations</a:t>
            </a:r>
            <a:r>
              <a:rPr dirty="0" sz="2000" spc="120"/>
              <a:t> </a:t>
            </a:r>
            <a:r>
              <a:rPr dirty="0" sz="2000"/>
              <a:t>for</a:t>
            </a:r>
            <a:r>
              <a:rPr dirty="0" sz="2000" spc="114"/>
              <a:t> </a:t>
            </a:r>
            <a:r>
              <a:rPr dirty="0" sz="2000" spc="75"/>
              <a:t>Acute</a:t>
            </a:r>
            <a:r>
              <a:rPr dirty="0" sz="2000" spc="120"/>
              <a:t> </a:t>
            </a:r>
            <a:r>
              <a:rPr dirty="0" sz="2000" spc="75"/>
              <a:t>Distress</a:t>
            </a:r>
            <a:endParaRPr sz="2000"/>
          </a:p>
        </p:txBody>
      </p:sp>
      <p:grpSp>
        <p:nvGrpSpPr>
          <p:cNvPr id="6" name="object 6"/>
          <p:cNvGrpSpPr/>
          <p:nvPr/>
        </p:nvGrpSpPr>
        <p:grpSpPr>
          <a:xfrm>
            <a:off x="4808249" y="1614774"/>
            <a:ext cx="3909060" cy="2006600"/>
            <a:chOff x="4808249" y="1614774"/>
            <a:chExt cx="3909060" cy="20066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7074" y="1753216"/>
              <a:ext cx="3663476" cy="184781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813012" y="1619537"/>
              <a:ext cx="3899535" cy="1997075"/>
            </a:xfrm>
            <a:custGeom>
              <a:avLst/>
              <a:gdLst/>
              <a:ahLst/>
              <a:cxnLst/>
              <a:rect l="l" t="t" r="r" b="b"/>
              <a:pathLst>
                <a:path w="3899534" h="1997075">
                  <a:moveTo>
                    <a:pt x="0" y="0"/>
                  </a:moveTo>
                  <a:lnTo>
                    <a:pt x="3899274" y="0"/>
                  </a:lnTo>
                  <a:lnTo>
                    <a:pt x="3899274" y="1996999"/>
                  </a:lnTo>
                  <a:lnTo>
                    <a:pt x="0" y="1996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345" y="586375"/>
            <a:ext cx="4082946" cy="40633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113" y="4830763"/>
            <a:ext cx="99186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10">
                <a:latin typeface="Calibri"/>
                <a:cs typeface="Calibri"/>
              </a:rPr>
              <a:t>Conﬁdential</a:t>
            </a:r>
            <a:r>
              <a:rPr dirty="0" sz="600" spc="90">
                <a:latin typeface="Calibri"/>
                <a:cs typeface="Calibri"/>
              </a:rPr>
              <a:t> </a:t>
            </a:r>
            <a:r>
              <a:rPr dirty="0" sz="600" spc="10">
                <a:latin typeface="Calibri"/>
                <a:cs typeface="Calibri"/>
              </a:rPr>
              <a:t>and</a:t>
            </a:r>
            <a:r>
              <a:rPr dirty="0" sz="600" spc="95">
                <a:latin typeface="Calibri"/>
                <a:cs typeface="Calibri"/>
              </a:rPr>
              <a:t> </a:t>
            </a:r>
            <a:r>
              <a:rPr dirty="0" sz="600" spc="-10">
                <a:latin typeface="Calibri"/>
                <a:cs typeface="Calibri"/>
              </a:rPr>
              <a:t>proprietary.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6666" y="4863193"/>
            <a:ext cx="261620" cy="70485"/>
          </a:xfrm>
          <a:custGeom>
            <a:avLst/>
            <a:gdLst/>
            <a:ahLst/>
            <a:cxnLst/>
            <a:rect l="l" t="t" r="r" b="b"/>
            <a:pathLst>
              <a:path w="261620" h="70485">
                <a:moveTo>
                  <a:pt x="27811" y="55578"/>
                </a:moveTo>
                <a:lnTo>
                  <a:pt x="17012" y="53386"/>
                </a:lnTo>
                <a:lnTo>
                  <a:pt x="8169" y="47416"/>
                </a:lnTo>
                <a:lnTo>
                  <a:pt x="2194" y="38580"/>
                </a:lnTo>
                <a:lnTo>
                  <a:pt x="0" y="27789"/>
                </a:lnTo>
                <a:lnTo>
                  <a:pt x="2041" y="17752"/>
                </a:lnTo>
                <a:lnTo>
                  <a:pt x="27811" y="0"/>
                </a:lnTo>
                <a:lnTo>
                  <a:pt x="38639" y="2181"/>
                </a:lnTo>
                <a:lnTo>
                  <a:pt x="47475" y="8132"/>
                </a:lnTo>
                <a:lnTo>
                  <a:pt x="48708" y="9962"/>
                </a:lnTo>
                <a:lnTo>
                  <a:pt x="18298" y="9962"/>
                </a:lnTo>
                <a:lnTo>
                  <a:pt x="10650" y="17752"/>
                </a:lnTo>
                <a:lnTo>
                  <a:pt x="10650" y="37826"/>
                </a:lnTo>
                <a:lnTo>
                  <a:pt x="18298" y="45616"/>
                </a:lnTo>
                <a:lnTo>
                  <a:pt x="48680" y="45616"/>
                </a:lnTo>
                <a:lnTo>
                  <a:pt x="47463" y="47416"/>
                </a:lnTo>
                <a:lnTo>
                  <a:pt x="38620" y="53386"/>
                </a:lnTo>
                <a:lnTo>
                  <a:pt x="27811" y="55578"/>
                </a:lnTo>
                <a:close/>
              </a:path>
              <a:path w="261620" h="70485">
                <a:moveTo>
                  <a:pt x="48680" y="45616"/>
                </a:moveTo>
                <a:lnTo>
                  <a:pt x="37311" y="45616"/>
                </a:lnTo>
                <a:lnTo>
                  <a:pt x="44960" y="37826"/>
                </a:lnTo>
                <a:lnTo>
                  <a:pt x="44960" y="17752"/>
                </a:lnTo>
                <a:lnTo>
                  <a:pt x="37311" y="9962"/>
                </a:lnTo>
                <a:lnTo>
                  <a:pt x="48708" y="9962"/>
                </a:lnTo>
                <a:lnTo>
                  <a:pt x="53428" y="16965"/>
                </a:lnTo>
                <a:lnTo>
                  <a:pt x="55610" y="27789"/>
                </a:lnTo>
                <a:lnTo>
                  <a:pt x="53423" y="38580"/>
                </a:lnTo>
                <a:lnTo>
                  <a:pt x="48680" y="45616"/>
                </a:lnTo>
                <a:close/>
              </a:path>
              <a:path w="261620" h="70485">
                <a:moveTo>
                  <a:pt x="202087" y="54811"/>
                </a:moveTo>
                <a:lnTo>
                  <a:pt x="191340" y="54811"/>
                </a:lnTo>
                <a:lnTo>
                  <a:pt x="213209" y="767"/>
                </a:lnTo>
                <a:lnTo>
                  <a:pt x="225433" y="767"/>
                </a:lnTo>
                <a:lnTo>
                  <a:pt x="229718" y="11438"/>
                </a:lnTo>
                <a:lnTo>
                  <a:pt x="219176" y="11438"/>
                </a:lnTo>
                <a:lnTo>
                  <a:pt x="210208" y="34063"/>
                </a:lnTo>
                <a:lnTo>
                  <a:pt x="238802" y="34063"/>
                </a:lnTo>
                <a:lnTo>
                  <a:pt x="242392" y="43004"/>
                </a:lnTo>
                <a:lnTo>
                  <a:pt x="206734" y="43004"/>
                </a:lnTo>
                <a:lnTo>
                  <a:pt x="202087" y="54811"/>
                </a:lnTo>
                <a:close/>
              </a:path>
              <a:path w="261620" h="70485">
                <a:moveTo>
                  <a:pt x="238802" y="34063"/>
                </a:moveTo>
                <a:lnTo>
                  <a:pt x="228047" y="34063"/>
                </a:lnTo>
                <a:lnTo>
                  <a:pt x="219176" y="11438"/>
                </a:lnTo>
                <a:lnTo>
                  <a:pt x="229718" y="11438"/>
                </a:lnTo>
                <a:lnTo>
                  <a:pt x="238802" y="34063"/>
                </a:lnTo>
                <a:close/>
              </a:path>
              <a:path w="261620" h="70485">
                <a:moveTo>
                  <a:pt x="247133" y="54811"/>
                </a:moveTo>
                <a:lnTo>
                  <a:pt x="236252" y="54811"/>
                </a:lnTo>
                <a:lnTo>
                  <a:pt x="231593" y="43004"/>
                </a:lnTo>
                <a:lnTo>
                  <a:pt x="242392" y="43004"/>
                </a:lnTo>
                <a:lnTo>
                  <a:pt x="247133" y="54811"/>
                </a:lnTo>
                <a:close/>
              </a:path>
              <a:path w="261620" h="70485">
                <a:moveTo>
                  <a:pt x="261413" y="54811"/>
                </a:moveTo>
                <a:lnTo>
                  <a:pt x="251211" y="54811"/>
                </a:lnTo>
                <a:lnTo>
                  <a:pt x="251211" y="767"/>
                </a:lnTo>
                <a:lnTo>
                  <a:pt x="261413" y="767"/>
                </a:lnTo>
                <a:lnTo>
                  <a:pt x="261413" y="54811"/>
                </a:lnTo>
                <a:close/>
              </a:path>
              <a:path w="261620" h="70485">
                <a:moveTo>
                  <a:pt x="97035" y="20835"/>
                </a:moveTo>
                <a:lnTo>
                  <a:pt x="71320" y="20835"/>
                </a:lnTo>
                <a:lnTo>
                  <a:pt x="73861" y="17436"/>
                </a:lnTo>
                <a:lnTo>
                  <a:pt x="78738" y="15442"/>
                </a:lnTo>
                <a:lnTo>
                  <a:pt x="83761" y="15442"/>
                </a:lnTo>
                <a:lnTo>
                  <a:pt x="91338" y="16949"/>
                </a:lnTo>
                <a:lnTo>
                  <a:pt x="97035" y="20835"/>
                </a:lnTo>
                <a:close/>
              </a:path>
              <a:path w="261620" h="70485">
                <a:moveTo>
                  <a:pt x="71320" y="70253"/>
                </a:moveTo>
                <a:lnTo>
                  <a:pt x="61262" y="70253"/>
                </a:lnTo>
                <a:lnTo>
                  <a:pt x="61262" y="16207"/>
                </a:lnTo>
                <a:lnTo>
                  <a:pt x="71320" y="16207"/>
                </a:lnTo>
                <a:lnTo>
                  <a:pt x="71320" y="20835"/>
                </a:lnTo>
                <a:lnTo>
                  <a:pt x="97035" y="20835"/>
                </a:lnTo>
                <a:lnTo>
                  <a:pt x="97472" y="21133"/>
                </a:lnTo>
                <a:lnTo>
                  <a:pt x="99425" y="24156"/>
                </a:lnTo>
                <a:lnTo>
                  <a:pt x="76342" y="24156"/>
                </a:lnTo>
                <a:lnTo>
                  <a:pt x="71235" y="28638"/>
                </a:lnTo>
                <a:lnTo>
                  <a:pt x="71235" y="42383"/>
                </a:lnTo>
                <a:lnTo>
                  <a:pt x="76342" y="46865"/>
                </a:lnTo>
                <a:lnTo>
                  <a:pt x="99425" y="46865"/>
                </a:lnTo>
                <a:lnTo>
                  <a:pt x="97472" y="49888"/>
                </a:lnTo>
                <a:lnTo>
                  <a:pt x="96243" y="50726"/>
                </a:lnTo>
                <a:lnTo>
                  <a:pt x="71320" y="50726"/>
                </a:lnTo>
                <a:lnTo>
                  <a:pt x="71320" y="70253"/>
                </a:lnTo>
                <a:close/>
              </a:path>
              <a:path w="261620" h="70485">
                <a:moveTo>
                  <a:pt x="99425" y="46865"/>
                </a:moveTo>
                <a:lnTo>
                  <a:pt x="87767" y="46865"/>
                </a:lnTo>
                <a:lnTo>
                  <a:pt x="92850" y="42383"/>
                </a:lnTo>
                <a:lnTo>
                  <a:pt x="92850" y="28638"/>
                </a:lnTo>
                <a:lnTo>
                  <a:pt x="87767" y="24156"/>
                </a:lnTo>
                <a:lnTo>
                  <a:pt x="99425" y="24156"/>
                </a:lnTo>
                <a:lnTo>
                  <a:pt x="101578" y="27489"/>
                </a:lnTo>
                <a:lnTo>
                  <a:pt x="103076" y="35510"/>
                </a:lnTo>
                <a:lnTo>
                  <a:pt x="101578" y="43532"/>
                </a:lnTo>
                <a:lnTo>
                  <a:pt x="99425" y="46865"/>
                </a:lnTo>
                <a:close/>
              </a:path>
              <a:path w="261620" h="70485">
                <a:moveTo>
                  <a:pt x="83761" y="55578"/>
                </a:moveTo>
                <a:lnTo>
                  <a:pt x="78581" y="55578"/>
                </a:lnTo>
                <a:lnTo>
                  <a:pt x="73861" y="53890"/>
                </a:lnTo>
                <a:lnTo>
                  <a:pt x="71320" y="50726"/>
                </a:lnTo>
                <a:lnTo>
                  <a:pt x="96243" y="50726"/>
                </a:lnTo>
                <a:lnTo>
                  <a:pt x="91338" y="54071"/>
                </a:lnTo>
                <a:lnTo>
                  <a:pt x="83761" y="55578"/>
                </a:lnTo>
                <a:close/>
              </a:path>
              <a:path w="261620" h="70485">
                <a:moveTo>
                  <a:pt x="137133" y="55578"/>
                </a:moveTo>
                <a:lnTo>
                  <a:pt x="127015" y="55578"/>
                </a:lnTo>
                <a:lnTo>
                  <a:pt x="118686" y="54060"/>
                </a:lnTo>
                <a:lnTo>
                  <a:pt x="112409" y="49858"/>
                </a:lnTo>
                <a:lnTo>
                  <a:pt x="108449" y="43499"/>
                </a:lnTo>
                <a:lnTo>
                  <a:pt x="107070" y="35510"/>
                </a:lnTo>
                <a:lnTo>
                  <a:pt x="108596" y="27522"/>
                </a:lnTo>
                <a:lnTo>
                  <a:pt x="112784" y="21155"/>
                </a:lnTo>
                <a:lnTo>
                  <a:pt x="119008" y="16960"/>
                </a:lnTo>
                <a:lnTo>
                  <a:pt x="126701" y="15442"/>
                </a:lnTo>
                <a:lnTo>
                  <a:pt x="134704" y="16960"/>
                </a:lnTo>
                <a:lnTo>
                  <a:pt x="140921" y="21155"/>
                </a:lnTo>
                <a:lnTo>
                  <a:pt x="142426" y="23561"/>
                </a:lnTo>
                <a:lnTo>
                  <a:pt x="122065" y="23561"/>
                </a:lnTo>
                <a:lnTo>
                  <a:pt x="118047" y="26699"/>
                </a:lnTo>
                <a:lnTo>
                  <a:pt x="116958" y="31565"/>
                </a:lnTo>
                <a:lnTo>
                  <a:pt x="145531" y="31565"/>
                </a:lnTo>
                <a:lnTo>
                  <a:pt x="146101" y="34743"/>
                </a:lnTo>
                <a:lnTo>
                  <a:pt x="146101" y="38688"/>
                </a:lnTo>
                <a:lnTo>
                  <a:pt x="116873" y="38688"/>
                </a:lnTo>
                <a:lnTo>
                  <a:pt x="117740" y="43499"/>
                </a:lnTo>
                <a:lnTo>
                  <a:pt x="117805" y="43863"/>
                </a:lnTo>
                <a:lnTo>
                  <a:pt x="121751" y="47489"/>
                </a:lnTo>
                <a:lnTo>
                  <a:pt x="144189" y="47489"/>
                </a:lnTo>
                <a:lnTo>
                  <a:pt x="143608" y="49476"/>
                </a:lnTo>
                <a:lnTo>
                  <a:pt x="137133" y="55578"/>
                </a:lnTo>
                <a:close/>
              </a:path>
              <a:path w="261620" h="70485">
                <a:moveTo>
                  <a:pt x="145531" y="31565"/>
                </a:moveTo>
                <a:lnTo>
                  <a:pt x="136504" y="31565"/>
                </a:lnTo>
                <a:lnTo>
                  <a:pt x="136092" y="27522"/>
                </a:lnTo>
                <a:lnTo>
                  <a:pt x="136032" y="26930"/>
                </a:lnTo>
                <a:lnTo>
                  <a:pt x="132110" y="23561"/>
                </a:lnTo>
                <a:lnTo>
                  <a:pt x="142426" y="23561"/>
                </a:lnTo>
                <a:lnTo>
                  <a:pt x="144765" y="27298"/>
                </a:lnTo>
                <a:lnTo>
                  <a:pt x="145531" y="31565"/>
                </a:lnTo>
                <a:close/>
              </a:path>
              <a:path w="261620" h="70485">
                <a:moveTo>
                  <a:pt x="144189" y="47489"/>
                </a:moveTo>
                <a:lnTo>
                  <a:pt x="131106" y="47489"/>
                </a:lnTo>
                <a:lnTo>
                  <a:pt x="134579" y="45463"/>
                </a:lnTo>
                <a:lnTo>
                  <a:pt x="135814" y="42607"/>
                </a:lnTo>
                <a:lnTo>
                  <a:pt x="145617" y="42607"/>
                </a:lnTo>
                <a:lnTo>
                  <a:pt x="144189" y="47489"/>
                </a:lnTo>
                <a:close/>
              </a:path>
              <a:path w="261620" h="70485">
                <a:moveTo>
                  <a:pt x="186598" y="20776"/>
                </a:moveTo>
                <a:lnTo>
                  <a:pt x="161471" y="20776"/>
                </a:lnTo>
                <a:lnTo>
                  <a:pt x="163625" y="17459"/>
                </a:lnTo>
                <a:lnTo>
                  <a:pt x="168345" y="15442"/>
                </a:lnTo>
                <a:lnTo>
                  <a:pt x="181634" y="15442"/>
                </a:lnTo>
                <a:lnTo>
                  <a:pt x="186598" y="20776"/>
                </a:lnTo>
                <a:close/>
              </a:path>
              <a:path w="261620" h="70485">
                <a:moveTo>
                  <a:pt x="161471" y="54811"/>
                </a:moveTo>
                <a:lnTo>
                  <a:pt x="151414" y="54811"/>
                </a:lnTo>
                <a:lnTo>
                  <a:pt x="151414" y="16207"/>
                </a:lnTo>
                <a:lnTo>
                  <a:pt x="161471" y="16207"/>
                </a:lnTo>
                <a:lnTo>
                  <a:pt x="161471" y="20776"/>
                </a:lnTo>
                <a:lnTo>
                  <a:pt x="186598" y="20776"/>
                </a:lnTo>
                <a:lnTo>
                  <a:pt x="187516" y="21762"/>
                </a:lnTo>
                <a:lnTo>
                  <a:pt x="187516" y="24097"/>
                </a:lnTo>
                <a:lnTo>
                  <a:pt x="164702" y="24097"/>
                </a:lnTo>
                <a:lnTo>
                  <a:pt x="161471" y="28010"/>
                </a:lnTo>
                <a:lnTo>
                  <a:pt x="161471" y="54811"/>
                </a:lnTo>
                <a:close/>
              </a:path>
              <a:path w="261620" h="70485">
                <a:moveTo>
                  <a:pt x="187516" y="54811"/>
                </a:moveTo>
                <a:lnTo>
                  <a:pt x="177458" y="54811"/>
                </a:lnTo>
                <a:lnTo>
                  <a:pt x="177458" y="27782"/>
                </a:lnTo>
                <a:lnTo>
                  <a:pt x="174820" y="24097"/>
                </a:lnTo>
                <a:lnTo>
                  <a:pt x="187516" y="24097"/>
                </a:lnTo>
                <a:lnTo>
                  <a:pt x="187516" y="54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0"/>
              <a:t>Continuing</a:t>
            </a:r>
            <a:r>
              <a:rPr dirty="0" spc="90"/>
              <a:t> </a:t>
            </a:r>
            <a:r>
              <a:rPr dirty="0"/>
              <a:t>to</a:t>
            </a:r>
            <a:r>
              <a:rPr dirty="0" spc="95"/>
              <a:t> Learn</a:t>
            </a:r>
            <a:r>
              <a:rPr dirty="0" spc="90"/>
              <a:t> </a:t>
            </a:r>
            <a:r>
              <a:rPr dirty="0"/>
              <a:t>&amp;</a:t>
            </a:r>
            <a:r>
              <a:rPr dirty="0" spc="95"/>
              <a:t> </a:t>
            </a:r>
            <a:r>
              <a:rPr dirty="0" spc="60"/>
              <a:t>Improve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pc="70"/>
              <a:t>“These</a:t>
            </a:r>
            <a:r>
              <a:rPr dirty="0" spc="175"/>
              <a:t> </a:t>
            </a:r>
            <a:r>
              <a:rPr dirty="0"/>
              <a:t>parental</a:t>
            </a:r>
            <a:r>
              <a:rPr dirty="0" spc="180"/>
              <a:t> </a:t>
            </a:r>
            <a:r>
              <a:rPr dirty="0"/>
              <a:t>controls</a:t>
            </a:r>
            <a:r>
              <a:rPr dirty="0" spc="180"/>
              <a:t> </a:t>
            </a:r>
            <a:r>
              <a:rPr dirty="0"/>
              <a:t>are</a:t>
            </a:r>
            <a:r>
              <a:rPr dirty="0" spc="180"/>
              <a:t> </a:t>
            </a:r>
            <a:r>
              <a:rPr dirty="0" spc="90"/>
              <a:t>a</a:t>
            </a:r>
            <a:r>
              <a:rPr dirty="0" spc="175"/>
              <a:t> </a:t>
            </a:r>
            <a:r>
              <a:rPr dirty="0" spc="90"/>
              <a:t>good</a:t>
            </a:r>
            <a:r>
              <a:rPr dirty="0" spc="180"/>
              <a:t> </a:t>
            </a:r>
            <a:r>
              <a:rPr dirty="0" spc="45"/>
              <a:t>starting</a:t>
            </a:r>
            <a:r>
              <a:rPr dirty="0" spc="180"/>
              <a:t> </a:t>
            </a:r>
            <a:r>
              <a:rPr dirty="0"/>
              <a:t>point</a:t>
            </a:r>
            <a:r>
              <a:rPr dirty="0" spc="180"/>
              <a:t> </a:t>
            </a:r>
            <a:r>
              <a:rPr dirty="0"/>
              <a:t>for</a:t>
            </a:r>
            <a:r>
              <a:rPr dirty="0" spc="180"/>
              <a:t> </a:t>
            </a:r>
            <a:r>
              <a:rPr dirty="0" spc="55"/>
              <a:t>parents</a:t>
            </a:r>
            <a:r>
              <a:rPr dirty="0" spc="175"/>
              <a:t> </a:t>
            </a:r>
            <a:r>
              <a:rPr dirty="0" spc="-25"/>
              <a:t>in </a:t>
            </a:r>
            <a:r>
              <a:rPr dirty="0" spc="80"/>
              <a:t>managing</a:t>
            </a:r>
            <a:r>
              <a:rPr dirty="0" spc="200"/>
              <a:t> </a:t>
            </a:r>
            <a:r>
              <a:rPr dirty="0"/>
              <a:t>their</a:t>
            </a:r>
            <a:r>
              <a:rPr dirty="0" spc="204"/>
              <a:t> </a:t>
            </a:r>
            <a:r>
              <a:rPr dirty="0"/>
              <a:t>teen’s</a:t>
            </a:r>
            <a:r>
              <a:rPr dirty="0" spc="204"/>
              <a:t> </a:t>
            </a:r>
            <a:r>
              <a:rPr dirty="0" spc="130"/>
              <a:t>ChatGPT</a:t>
            </a:r>
            <a:r>
              <a:rPr dirty="0" spc="204"/>
              <a:t> </a:t>
            </a:r>
            <a:r>
              <a:rPr dirty="0" spc="75"/>
              <a:t>use.</a:t>
            </a:r>
            <a:r>
              <a:rPr dirty="0" spc="204"/>
              <a:t> </a:t>
            </a:r>
            <a:r>
              <a:rPr dirty="0"/>
              <a:t>Parental</a:t>
            </a:r>
            <a:r>
              <a:rPr dirty="0" spc="204"/>
              <a:t> </a:t>
            </a:r>
            <a:r>
              <a:rPr dirty="0"/>
              <a:t>controls</a:t>
            </a:r>
            <a:r>
              <a:rPr dirty="0" spc="204"/>
              <a:t> </a:t>
            </a:r>
            <a:r>
              <a:rPr dirty="0"/>
              <a:t>are</a:t>
            </a:r>
            <a:r>
              <a:rPr dirty="0" spc="204"/>
              <a:t> </a:t>
            </a:r>
            <a:r>
              <a:rPr dirty="0"/>
              <a:t>just</a:t>
            </a:r>
            <a:r>
              <a:rPr dirty="0" spc="204"/>
              <a:t> </a:t>
            </a:r>
            <a:r>
              <a:rPr dirty="0" spc="50"/>
              <a:t>one</a:t>
            </a:r>
            <a:r>
              <a:rPr dirty="0" spc="240"/>
              <a:t> </a:t>
            </a:r>
            <a:r>
              <a:rPr dirty="0" spc="60"/>
              <a:t>piece </a:t>
            </a:r>
            <a:r>
              <a:rPr dirty="0"/>
              <a:t>of</a:t>
            </a:r>
            <a:r>
              <a:rPr dirty="0" spc="110"/>
              <a:t> </a:t>
            </a:r>
            <a:r>
              <a:rPr dirty="0"/>
              <a:t>the</a:t>
            </a:r>
            <a:r>
              <a:rPr dirty="0" spc="110"/>
              <a:t> </a:t>
            </a:r>
            <a:r>
              <a:rPr dirty="0" spc="70"/>
              <a:t>puzzle</a:t>
            </a:r>
            <a:r>
              <a:rPr dirty="0" spc="114"/>
              <a:t> </a:t>
            </a:r>
            <a:r>
              <a:rPr dirty="0" spc="50"/>
              <a:t>when</a:t>
            </a:r>
            <a:r>
              <a:rPr dirty="0" spc="110"/>
              <a:t> </a:t>
            </a:r>
            <a:r>
              <a:rPr dirty="0"/>
              <a:t>it</a:t>
            </a:r>
            <a:r>
              <a:rPr dirty="0" spc="114"/>
              <a:t> </a:t>
            </a:r>
            <a:r>
              <a:rPr dirty="0" spc="105"/>
              <a:t>comes</a:t>
            </a:r>
            <a:r>
              <a:rPr dirty="0" spc="110"/>
              <a:t> </a:t>
            </a:r>
            <a:r>
              <a:rPr dirty="0"/>
              <a:t>to</a:t>
            </a:r>
            <a:r>
              <a:rPr dirty="0" spc="114"/>
              <a:t> </a:t>
            </a:r>
            <a:r>
              <a:rPr dirty="0" spc="70"/>
              <a:t>keeping</a:t>
            </a:r>
            <a:r>
              <a:rPr dirty="0" spc="110"/>
              <a:t> </a:t>
            </a:r>
            <a:r>
              <a:rPr dirty="0" spc="50"/>
              <a:t>teens</a:t>
            </a:r>
            <a:r>
              <a:rPr dirty="0" spc="114"/>
              <a:t> </a:t>
            </a:r>
            <a:r>
              <a:rPr dirty="0" spc="65"/>
              <a:t>safe</a:t>
            </a:r>
            <a:r>
              <a:rPr dirty="0" spc="110"/>
              <a:t> </a:t>
            </a:r>
            <a:r>
              <a:rPr dirty="0"/>
              <a:t>online,</a:t>
            </a:r>
            <a:r>
              <a:rPr dirty="0" spc="114"/>
              <a:t> </a:t>
            </a:r>
            <a:r>
              <a:rPr dirty="0" spc="60"/>
              <a:t>though—</a:t>
            </a:r>
            <a:r>
              <a:rPr dirty="0" spc="30"/>
              <a:t>they </a:t>
            </a:r>
            <a:r>
              <a:rPr dirty="0"/>
              <a:t>work</a:t>
            </a:r>
            <a:r>
              <a:rPr dirty="0" spc="125"/>
              <a:t> </a:t>
            </a:r>
            <a:r>
              <a:rPr dirty="0" spc="70"/>
              <a:t>best</a:t>
            </a:r>
            <a:r>
              <a:rPr dirty="0" spc="125"/>
              <a:t> </a:t>
            </a:r>
            <a:r>
              <a:rPr dirty="0" spc="50"/>
              <a:t>when</a:t>
            </a:r>
            <a:r>
              <a:rPr dirty="0" spc="125"/>
              <a:t> </a:t>
            </a:r>
            <a:r>
              <a:rPr dirty="0" spc="75"/>
              <a:t>combined</a:t>
            </a:r>
            <a:r>
              <a:rPr dirty="0" spc="125"/>
              <a:t> </a:t>
            </a:r>
            <a:r>
              <a:rPr dirty="0"/>
              <a:t>with</a:t>
            </a:r>
            <a:r>
              <a:rPr dirty="0" spc="125"/>
              <a:t> </a:t>
            </a:r>
            <a:r>
              <a:rPr dirty="0" spc="70"/>
              <a:t>ongoing</a:t>
            </a:r>
            <a:r>
              <a:rPr dirty="0" spc="125"/>
              <a:t> </a:t>
            </a:r>
            <a:r>
              <a:rPr dirty="0" spc="65"/>
              <a:t>conversations</a:t>
            </a:r>
            <a:r>
              <a:rPr dirty="0" spc="125"/>
              <a:t> </a:t>
            </a:r>
            <a:r>
              <a:rPr dirty="0" spc="-10"/>
              <a:t>about</a:t>
            </a:r>
            <a:r>
              <a:rPr dirty="0" spc="500"/>
              <a:t> </a:t>
            </a:r>
            <a:r>
              <a:rPr dirty="0" spc="55"/>
              <a:t>responsible</a:t>
            </a:r>
            <a:r>
              <a:rPr dirty="0" spc="165"/>
              <a:t> </a:t>
            </a:r>
            <a:r>
              <a:rPr dirty="0" spc="55"/>
              <a:t>AI</a:t>
            </a:r>
            <a:r>
              <a:rPr dirty="0" spc="170"/>
              <a:t> </a:t>
            </a:r>
            <a:r>
              <a:rPr dirty="0" spc="75"/>
              <a:t>use,</a:t>
            </a:r>
            <a:r>
              <a:rPr dirty="0" spc="170"/>
              <a:t> </a:t>
            </a:r>
            <a:r>
              <a:rPr dirty="0" spc="55"/>
              <a:t>clear</a:t>
            </a:r>
            <a:r>
              <a:rPr dirty="0" spc="165"/>
              <a:t> </a:t>
            </a:r>
            <a:r>
              <a:rPr dirty="0"/>
              <a:t>family</a:t>
            </a:r>
            <a:r>
              <a:rPr dirty="0" spc="170"/>
              <a:t> </a:t>
            </a:r>
            <a:r>
              <a:rPr dirty="0"/>
              <a:t>rules</a:t>
            </a:r>
            <a:r>
              <a:rPr dirty="0" spc="170"/>
              <a:t> </a:t>
            </a:r>
            <a:r>
              <a:rPr dirty="0"/>
              <a:t>about</a:t>
            </a:r>
            <a:r>
              <a:rPr dirty="0" spc="170"/>
              <a:t> </a:t>
            </a:r>
            <a:r>
              <a:rPr dirty="0" spc="50"/>
              <a:t>technology,</a:t>
            </a:r>
            <a:r>
              <a:rPr dirty="0" spc="165"/>
              <a:t> </a:t>
            </a:r>
            <a:r>
              <a:rPr dirty="0" spc="75"/>
              <a:t>and</a:t>
            </a:r>
            <a:r>
              <a:rPr dirty="0" spc="170"/>
              <a:t> </a:t>
            </a:r>
            <a:r>
              <a:rPr dirty="0" spc="40"/>
              <a:t>active </a:t>
            </a:r>
            <a:r>
              <a:rPr dirty="0"/>
              <a:t>involvement</a:t>
            </a:r>
            <a:r>
              <a:rPr dirty="0" spc="165"/>
              <a:t> </a:t>
            </a:r>
            <a:r>
              <a:rPr dirty="0"/>
              <a:t>in</a:t>
            </a:r>
            <a:r>
              <a:rPr dirty="0" spc="170"/>
              <a:t> </a:t>
            </a:r>
            <a:r>
              <a:rPr dirty="0" spc="60"/>
              <a:t>understanding</a:t>
            </a:r>
            <a:r>
              <a:rPr dirty="0" spc="165"/>
              <a:t> </a:t>
            </a:r>
            <a:r>
              <a:rPr dirty="0"/>
              <a:t>what</a:t>
            </a:r>
            <a:r>
              <a:rPr dirty="0" spc="165"/>
              <a:t> </a:t>
            </a:r>
            <a:r>
              <a:rPr dirty="0"/>
              <a:t>their</a:t>
            </a:r>
            <a:r>
              <a:rPr dirty="0" spc="170"/>
              <a:t> </a:t>
            </a:r>
            <a:r>
              <a:rPr dirty="0"/>
              <a:t>teen</a:t>
            </a:r>
            <a:r>
              <a:rPr dirty="0" spc="165"/>
              <a:t> </a:t>
            </a:r>
            <a:r>
              <a:rPr dirty="0" spc="80"/>
              <a:t>is</a:t>
            </a:r>
            <a:r>
              <a:rPr dirty="0" spc="170"/>
              <a:t> </a:t>
            </a:r>
            <a:r>
              <a:rPr dirty="0" spc="65"/>
              <a:t>doing</a:t>
            </a:r>
            <a:r>
              <a:rPr dirty="0" spc="165"/>
              <a:t> </a:t>
            </a:r>
            <a:r>
              <a:rPr dirty="0" spc="-10"/>
              <a:t>online.”</a:t>
            </a: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dirty="0" sz="1000" spc="50"/>
              <a:t>Robbie</a:t>
            </a:r>
            <a:r>
              <a:rPr dirty="0" sz="1000" spc="65"/>
              <a:t> </a:t>
            </a:r>
            <a:r>
              <a:rPr dirty="0" sz="1000" spc="-10"/>
              <a:t>Torney,</a:t>
            </a:r>
            <a:endParaRPr sz="1000"/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000" spc="20"/>
              <a:t>Senior</a:t>
            </a:r>
            <a:r>
              <a:rPr dirty="0" sz="1000" spc="114"/>
              <a:t> </a:t>
            </a:r>
            <a:r>
              <a:rPr dirty="0" sz="1000" spc="20"/>
              <a:t>Director,</a:t>
            </a:r>
            <a:r>
              <a:rPr dirty="0" sz="1000" spc="114"/>
              <a:t> </a:t>
            </a:r>
            <a:r>
              <a:rPr dirty="0" sz="1000" spc="20"/>
              <a:t>AI</a:t>
            </a:r>
            <a:r>
              <a:rPr dirty="0" sz="1000" spc="114"/>
              <a:t> </a:t>
            </a:r>
            <a:r>
              <a:rPr dirty="0" sz="1000" spc="20"/>
              <a:t>Programs,</a:t>
            </a:r>
            <a:r>
              <a:rPr dirty="0" sz="1000" spc="120"/>
              <a:t> </a:t>
            </a:r>
            <a:r>
              <a:rPr dirty="0" sz="1000" spc="60"/>
              <a:t>Common</a:t>
            </a:r>
            <a:r>
              <a:rPr dirty="0" sz="1000" spc="114"/>
              <a:t> </a:t>
            </a:r>
            <a:r>
              <a:rPr dirty="0" sz="1000" spc="70"/>
              <a:t>Sense</a:t>
            </a:r>
            <a:r>
              <a:rPr dirty="0" sz="1000" spc="114"/>
              <a:t> </a:t>
            </a:r>
            <a:r>
              <a:rPr dirty="0" sz="1000" spc="-10"/>
              <a:t>Media</a:t>
            </a: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8799503" y="4828852"/>
            <a:ext cx="11048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latin typeface="Calibri"/>
                <a:cs typeface="Calibri"/>
              </a:rPr>
              <a:t>17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8125" y="1392749"/>
            <a:ext cx="8766175" cy="0"/>
          </a:xfrm>
          <a:custGeom>
            <a:avLst/>
            <a:gdLst/>
            <a:ahLst/>
            <a:cxnLst/>
            <a:rect l="l" t="t" r="r" b="b"/>
            <a:pathLst>
              <a:path w="8766175" h="0">
                <a:moveTo>
                  <a:pt x="0" y="0"/>
                </a:moveTo>
                <a:lnTo>
                  <a:pt x="8765999" y="0"/>
                </a:lnTo>
              </a:path>
            </a:pathLst>
          </a:custGeom>
          <a:ln w="47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525" y="1626364"/>
            <a:ext cx="1284880" cy="12848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113" y="4830763"/>
            <a:ext cx="99186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10">
                <a:latin typeface="Calibri"/>
                <a:cs typeface="Calibri"/>
              </a:rPr>
              <a:t>Conﬁdential</a:t>
            </a:r>
            <a:r>
              <a:rPr dirty="0" sz="600" spc="90">
                <a:latin typeface="Calibri"/>
                <a:cs typeface="Calibri"/>
              </a:rPr>
              <a:t> </a:t>
            </a:r>
            <a:r>
              <a:rPr dirty="0" sz="600" spc="10">
                <a:latin typeface="Calibri"/>
                <a:cs typeface="Calibri"/>
              </a:rPr>
              <a:t>and</a:t>
            </a:r>
            <a:r>
              <a:rPr dirty="0" sz="600" spc="95">
                <a:latin typeface="Calibri"/>
                <a:cs typeface="Calibri"/>
              </a:rPr>
              <a:t> </a:t>
            </a:r>
            <a:r>
              <a:rPr dirty="0" sz="600" spc="-10">
                <a:latin typeface="Calibri"/>
                <a:cs typeface="Calibri"/>
              </a:rPr>
              <a:t>proprietary.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6666" y="4863193"/>
            <a:ext cx="261620" cy="70485"/>
          </a:xfrm>
          <a:custGeom>
            <a:avLst/>
            <a:gdLst/>
            <a:ahLst/>
            <a:cxnLst/>
            <a:rect l="l" t="t" r="r" b="b"/>
            <a:pathLst>
              <a:path w="261620" h="70485">
                <a:moveTo>
                  <a:pt x="27811" y="55578"/>
                </a:moveTo>
                <a:lnTo>
                  <a:pt x="17012" y="53386"/>
                </a:lnTo>
                <a:lnTo>
                  <a:pt x="8169" y="47416"/>
                </a:lnTo>
                <a:lnTo>
                  <a:pt x="2194" y="38580"/>
                </a:lnTo>
                <a:lnTo>
                  <a:pt x="0" y="27789"/>
                </a:lnTo>
                <a:lnTo>
                  <a:pt x="2041" y="17752"/>
                </a:lnTo>
                <a:lnTo>
                  <a:pt x="27811" y="0"/>
                </a:lnTo>
                <a:lnTo>
                  <a:pt x="38639" y="2181"/>
                </a:lnTo>
                <a:lnTo>
                  <a:pt x="47475" y="8132"/>
                </a:lnTo>
                <a:lnTo>
                  <a:pt x="48708" y="9962"/>
                </a:lnTo>
                <a:lnTo>
                  <a:pt x="18298" y="9962"/>
                </a:lnTo>
                <a:lnTo>
                  <a:pt x="10650" y="17752"/>
                </a:lnTo>
                <a:lnTo>
                  <a:pt x="10650" y="37826"/>
                </a:lnTo>
                <a:lnTo>
                  <a:pt x="18298" y="45616"/>
                </a:lnTo>
                <a:lnTo>
                  <a:pt x="48680" y="45616"/>
                </a:lnTo>
                <a:lnTo>
                  <a:pt x="47463" y="47416"/>
                </a:lnTo>
                <a:lnTo>
                  <a:pt x="38620" y="53386"/>
                </a:lnTo>
                <a:lnTo>
                  <a:pt x="27811" y="55578"/>
                </a:lnTo>
                <a:close/>
              </a:path>
              <a:path w="261620" h="70485">
                <a:moveTo>
                  <a:pt x="48680" y="45616"/>
                </a:moveTo>
                <a:lnTo>
                  <a:pt x="37311" y="45616"/>
                </a:lnTo>
                <a:lnTo>
                  <a:pt x="44960" y="37826"/>
                </a:lnTo>
                <a:lnTo>
                  <a:pt x="44960" y="17752"/>
                </a:lnTo>
                <a:lnTo>
                  <a:pt x="37311" y="9962"/>
                </a:lnTo>
                <a:lnTo>
                  <a:pt x="48708" y="9962"/>
                </a:lnTo>
                <a:lnTo>
                  <a:pt x="53428" y="16965"/>
                </a:lnTo>
                <a:lnTo>
                  <a:pt x="55610" y="27789"/>
                </a:lnTo>
                <a:lnTo>
                  <a:pt x="53423" y="38580"/>
                </a:lnTo>
                <a:lnTo>
                  <a:pt x="48680" y="45616"/>
                </a:lnTo>
                <a:close/>
              </a:path>
              <a:path w="261620" h="70485">
                <a:moveTo>
                  <a:pt x="202087" y="54811"/>
                </a:moveTo>
                <a:lnTo>
                  <a:pt x="191340" y="54811"/>
                </a:lnTo>
                <a:lnTo>
                  <a:pt x="213209" y="767"/>
                </a:lnTo>
                <a:lnTo>
                  <a:pt x="225433" y="767"/>
                </a:lnTo>
                <a:lnTo>
                  <a:pt x="229718" y="11438"/>
                </a:lnTo>
                <a:lnTo>
                  <a:pt x="219176" y="11438"/>
                </a:lnTo>
                <a:lnTo>
                  <a:pt x="210208" y="34063"/>
                </a:lnTo>
                <a:lnTo>
                  <a:pt x="238802" y="34063"/>
                </a:lnTo>
                <a:lnTo>
                  <a:pt x="242392" y="43004"/>
                </a:lnTo>
                <a:lnTo>
                  <a:pt x="206734" y="43004"/>
                </a:lnTo>
                <a:lnTo>
                  <a:pt x="202087" y="54811"/>
                </a:lnTo>
                <a:close/>
              </a:path>
              <a:path w="261620" h="70485">
                <a:moveTo>
                  <a:pt x="238802" y="34063"/>
                </a:moveTo>
                <a:lnTo>
                  <a:pt x="228047" y="34063"/>
                </a:lnTo>
                <a:lnTo>
                  <a:pt x="219176" y="11438"/>
                </a:lnTo>
                <a:lnTo>
                  <a:pt x="229718" y="11438"/>
                </a:lnTo>
                <a:lnTo>
                  <a:pt x="238802" y="34063"/>
                </a:lnTo>
                <a:close/>
              </a:path>
              <a:path w="261620" h="70485">
                <a:moveTo>
                  <a:pt x="247133" y="54811"/>
                </a:moveTo>
                <a:lnTo>
                  <a:pt x="236252" y="54811"/>
                </a:lnTo>
                <a:lnTo>
                  <a:pt x="231593" y="43004"/>
                </a:lnTo>
                <a:lnTo>
                  <a:pt x="242392" y="43004"/>
                </a:lnTo>
                <a:lnTo>
                  <a:pt x="247133" y="54811"/>
                </a:lnTo>
                <a:close/>
              </a:path>
              <a:path w="261620" h="70485">
                <a:moveTo>
                  <a:pt x="261413" y="54811"/>
                </a:moveTo>
                <a:lnTo>
                  <a:pt x="251211" y="54811"/>
                </a:lnTo>
                <a:lnTo>
                  <a:pt x="251211" y="767"/>
                </a:lnTo>
                <a:lnTo>
                  <a:pt x="261413" y="767"/>
                </a:lnTo>
                <a:lnTo>
                  <a:pt x="261413" y="54811"/>
                </a:lnTo>
                <a:close/>
              </a:path>
              <a:path w="261620" h="70485">
                <a:moveTo>
                  <a:pt x="97035" y="20835"/>
                </a:moveTo>
                <a:lnTo>
                  <a:pt x="71320" y="20835"/>
                </a:lnTo>
                <a:lnTo>
                  <a:pt x="73861" y="17436"/>
                </a:lnTo>
                <a:lnTo>
                  <a:pt x="78738" y="15442"/>
                </a:lnTo>
                <a:lnTo>
                  <a:pt x="83761" y="15442"/>
                </a:lnTo>
                <a:lnTo>
                  <a:pt x="91338" y="16949"/>
                </a:lnTo>
                <a:lnTo>
                  <a:pt x="97035" y="20835"/>
                </a:lnTo>
                <a:close/>
              </a:path>
              <a:path w="261620" h="70485">
                <a:moveTo>
                  <a:pt x="71320" y="70253"/>
                </a:moveTo>
                <a:lnTo>
                  <a:pt x="61262" y="70253"/>
                </a:lnTo>
                <a:lnTo>
                  <a:pt x="61262" y="16207"/>
                </a:lnTo>
                <a:lnTo>
                  <a:pt x="71320" y="16207"/>
                </a:lnTo>
                <a:lnTo>
                  <a:pt x="71320" y="20835"/>
                </a:lnTo>
                <a:lnTo>
                  <a:pt x="97035" y="20835"/>
                </a:lnTo>
                <a:lnTo>
                  <a:pt x="97472" y="21133"/>
                </a:lnTo>
                <a:lnTo>
                  <a:pt x="99425" y="24156"/>
                </a:lnTo>
                <a:lnTo>
                  <a:pt x="76342" y="24156"/>
                </a:lnTo>
                <a:lnTo>
                  <a:pt x="71235" y="28638"/>
                </a:lnTo>
                <a:lnTo>
                  <a:pt x="71235" y="42383"/>
                </a:lnTo>
                <a:lnTo>
                  <a:pt x="76342" y="46865"/>
                </a:lnTo>
                <a:lnTo>
                  <a:pt x="99425" y="46865"/>
                </a:lnTo>
                <a:lnTo>
                  <a:pt x="97472" y="49888"/>
                </a:lnTo>
                <a:lnTo>
                  <a:pt x="96243" y="50726"/>
                </a:lnTo>
                <a:lnTo>
                  <a:pt x="71320" y="50726"/>
                </a:lnTo>
                <a:lnTo>
                  <a:pt x="71320" y="70253"/>
                </a:lnTo>
                <a:close/>
              </a:path>
              <a:path w="261620" h="70485">
                <a:moveTo>
                  <a:pt x="99425" y="46865"/>
                </a:moveTo>
                <a:lnTo>
                  <a:pt x="87767" y="46865"/>
                </a:lnTo>
                <a:lnTo>
                  <a:pt x="92850" y="42383"/>
                </a:lnTo>
                <a:lnTo>
                  <a:pt x="92850" y="28638"/>
                </a:lnTo>
                <a:lnTo>
                  <a:pt x="87767" y="24156"/>
                </a:lnTo>
                <a:lnTo>
                  <a:pt x="99425" y="24156"/>
                </a:lnTo>
                <a:lnTo>
                  <a:pt x="101578" y="27489"/>
                </a:lnTo>
                <a:lnTo>
                  <a:pt x="103076" y="35510"/>
                </a:lnTo>
                <a:lnTo>
                  <a:pt x="101578" y="43532"/>
                </a:lnTo>
                <a:lnTo>
                  <a:pt x="99425" y="46865"/>
                </a:lnTo>
                <a:close/>
              </a:path>
              <a:path w="261620" h="70485">
                <a:moveTo>
                  <a:pt x="83761" y="55578"/>
                </a:moveTo>
                <a:lnTo>
                  <a:pt x="78581" y="55578"/>
                </a:lnTo>
                <a:lnTo>
                  <a:pt x="73861" y="53890"/>
                </a:lnTo>
                <a:lnTo>
                  <a:pt x="71320" y="50726"/>
                </a:lnTo>
                <a:lnTo>
                  <a:pt x="96243" y="50726"/>
                </a:lnTo>
                <a:lnTo>
                  <a:pt x="91338" y="54071"/>
                </a:lnTo>
                <a:lnTo>
                  <a:pt x="83761" y="55578"/>
                </a:lnTo>
                <a:close/>
              </a:path>
              <a:path w="261620" h="70485">
                <a:moveTo>
                  <a:pt x="137133" y="55578"/>
                </a:moveTo>
                <a:lnTo>
                  <a:pt x="127015" y="55578"/>
                </a:lnTo>
                <a:lnTo>
                  <a:pt x="118686" y="54060"/>
                </a:lnTo>
                <a:lnTo>
                  <a:pt x="112409" y="49858"/>
                </a:lnTo>
                <a:lnTo>
                  <a:pt x="108449" y="43499"/>
                </a:lnTo>
                <a:lnTo>
                  <a:pt x="107070" y="35510"/>
                </a:lnTo>
                <a:lnTo>
                  <a:pt x="108596" y="27522"/>
                </a:lnTo>
                <a:lnTo>
                  <a:pt x="112784" y="21155"/>
                </a:lnTo>
                <a:lnTo>
                  <a:pt x="119008" y="16960"/>
                </a:lnTo>
                <a:lnTo>
                  <a:pt x="126701" y="15442"/>
                </a:lnTo>
                <a:lnTo>
                  <a:pt x="134704" y="16960"/>
                </a:lnTo>
                <a:lnTo>
                  <a:pt x="140921" y="21155"/>
                </a:lnTo>
                <a:lnTo>
                  <a:pt x="142426" y="23561"/>
                </a:lnTo>
                <a:lnTo>
                  <a:pt x="122065" y="23561"/>
                </a:lnTo>
                <a:lnTo>
                  <a:pt x="118047" y="26699"/>
                </a:lnTo>
                <a:lnTo>
                  <a:pt x="116958" y="31565"/>
                </a:lnTo>
                <a:lnTo>
                  <a:pt x="145531" y="31565"/>
                </a:lnTo>
                <a:lnTo>
                  <a:pt x="146101" y="34743"/>
                </a:lnTo>
                <a:lnTo>
                  <a:pt x="146101" y="38688"/>
                </a:lnTo>
                <a:lnTo>
                  <a:pt x="116873" y="38688"/>
                </a:lnTo>
                <a:lnTo>
                  <a:pt x="117740" y="43499"/>
                </a:lnTo>
                <a:lnTo>
                  <a:pt x="117805" y="43863"/>
                </a:lnTo>
                <a:lnTo>
                  <a:pt x="121751" y="47489"/>
                </a:lnTo>
                <a:lnTo>
                  <a:pt x="144189" y="47489"/>
                </a:lnTo>
                <a:lnTo>
                  <a:pt x="143608" y="49476"/>
                </a:lnTo>
                <a:lnTo>
                  <a:pt x="137133" y="55578"/>
                </a:lnTo>
                <a:close/>
              </a:path>
              <a:path w="261620" h="70485">
                <a:moveTo>
                  <a:pt x="145531" y="31565"/>
                </a:moveTo>
                <a:lnTo>
                  <a:pt x="136504" y="31565"/>
                </a:lnTo>
                <a:lnTo>
                  <a:pt x="136092" y="27522"/>
                </a:lnTo>
                <a:lnTo>
                  <a:pt x="136032" y="26930"/>
                </a:lnTo>
                <a:lnTo>
                  <a:pt x="132110" y="23561"/>
                </a:lnTo>
                <a:lnTo>
                  <a:pt x="142426" y="23561"/>
                </a:lnTo>
                <a:lnTo>
                  <a:pt x="144765" y="27298"/>
                </a:lnTo>
                <a:lnTo>
                  <a:pt x="145531" y="31565"/>
                </a:lnTo>
                <a:close/>
              </a:path>
              <a:path w="261620" h="70485">
                <a:moveTo>
                  <a:pt x="144189" y="47489"/>
                </a:moveTo>
                <a:lnTo>
                  <a:pt x="131106" y="47489"/>
                </a:lnTo>
                <a:lnTo>
                  <a:pt x="134579" y="45463"/>
                </a:lnTo>
                <a:lnTo>
                  <a:pt x="135814" y="42607"/>
                </a:lnTo>
                <a:lnTo>
                  <a:pt x="145617" y="42607"/>
                </a:lnTo>
                <a:lnTo>
                  <a:pt x="144189" y="47489"/>
                </a:lnTo>
                <a:close/>
              </a:path>
              <a:path w="261620" h="70485">
                <a:moveTo>
                  <a:pt x="186598" y="20776"/>
                </a:moveTo>
                <a:lnTo>
                  <a:pt x="161471" y="20776"/>
                </a:lnTo>
                <a:lnTo>
                  <a:pt x="163625" y="17459"/>
                </a:lnTo>
                <a:lnTo>
                  <a:pt x="168345" y="15442"/>
                </a:lnTo>
                <a:lnTo>
                  <a:pt x="181634" y="15442"/>
                </a:lnTo>
                <a:lnTo>
                  <a:pt x="186598" y="20776"/>
                </a:lnTo>
                <a:close/>
              </a:path>
              <a:path w="261620" h="70485">
                <a:moveTo>
                  <a:pt x="161471" y="54811"/>
                </a:moveTo>
                <a:lnTo>
                  <a:pt x="151414" y="54811"/>
                </a:lnTo>
                <a:lnTo>
                  <a:pt x="151414" y="16207"/>
                </a:lnTo>
                <a:lnTo>
                  <a:pt x="161471" y="16207"/>
                </a:lnTo>
                <a:lnTo>
                  <a:pt x="161471" y="20776"/>
                </a:lnTo>
                <a:lnTo>
                  <a:pt x="186598" y="20776"/>
                </a:lnTo>
                <a:lnTo>
                  <a:pt x="187516" y="21762"/>
                </a:lnTo>
                <a:lnTo>
                  <a:pt x="187516" y="24097"/>
                </a:lnTo>
                <a:lnTo>
                  <a:pt x="164702" y="24097"/>
                </a:lnTo>
                <a:lnTo>
                  <a:pt x="161471" y="28010"/>
                </a:lnTo>
                <a:lnTo>
                  <a:pt x="161471" y="54811"/>
                </a:lnTo>
                <a:close/>
              </a:path>
              <a:path w="261620" h="70485">
                <a:moveTo>
                  <a:pt x="187516" y="54811"/>
                </a:moveTo>
                <a:lnTo>
                  <a:pt x="177458" y="54811"/>
                </a:lnTo>
                <a:lnTo>
                  <a:pt x="177458" y="27782"/>
                </a:lnTo>
                <a:lnTo>
                  <a:pt x="174820" y="24097"/>
                </a:lnTo>
                <a:lnTo>
                  <a:pt x="187516" y="24097"/>
                </a:lnTo>
                <a:lnTo>
                  <a:pt x="187516" y="54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763275" y="4856919"/>
            <a:ext cx="60960" cy="63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" spc="-25">
                <a:latin typeface="Arial"/>
                <a:cs typeface="Arial"/>
              </a:rPr>
              <a:t>18</a:t>
            </a:r>
            <a:endParaRPr sz="2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34635" y="338561"/>
            <a:ext cx="3489325" cy="4438015"/>
            <a:chOff x="834635" y="338561"/>
            <a:chExt cx="3489325" cy="44380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1111" y="485037"/>
              <a:ext cx="3204488" cy="424943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38210" y="342136"/>
              <a:ext cx="3481704" cy="4431030"/>
            </a:xfrm>
            <a:custGeom>
              <a:avLst/>
              <a:gdLst/>
              <a:ahLst/>
              <a:cxnLst/>
              <a:rect l="l" t="t" r="r" b="b"/>
              <a:pathLst>
                <a:path w="3481704" h="4431030">
                  <a:moveTo>
                    <a:pt x="0" y="0"/>
                  </a:moveTo>
                  <a:lnTo>
                    <a:pt x="3481581" y="0"/>
                  </a:lnTo>
                  <a:lnTo>
                    <a:pt x="3481581" y="4430742"/>
                  </a:lnTo>
                  <a:lnTo>
                    <a:pt x="0" y="4430742"/>
                  </a:lnTo>
                  <a:lnTo>
                    <a:pt x="0" y="0"/>
                  </a:lnTo>
                  <a:close/>
                </a:path>
              </a:pathLst>
            </a:custGeom>
            <a:ln w="71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4963518" y="338562"/>
            <a:ext cx="3422650" cy="4438015"/>
            <a:chOff x="4963518" y="338562"/>
            <a:chExt cx="3422650" cy="443801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8367" y="448987"/>
              <a:ext cx="3167081" cy="416540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967093" y="342137"/>
              <a:ext cx="3415665" cy="4431030"/>
            </a:xfrm>
            <a:custGeom>
              <a:avLst/>
              <a:gdLst/>
              <a:ahLst/>
              <a:cxnLst/>
              <a:rect l="l" t="t" r="r" b="b"/>
              <a:pathLst>
                <a:path w="3415665" h="4431030">
                  <a:moveTo>
                    <a:pt x="0" y="0"/>
                  </a:moveTo>
                  <a:lnTo>
                    <a:pt x="3415205" y="0"/>
                  </a:lnTo>
                  <a:lnTo>
                    <a:pt x="3415205" y="4430744"/>
                  </a:lnTo>
                  <a:lnTo>
                    <a:pt x="0" y="4430744"/>
                  </a:lnTo>
                  <a:lnTo>
                    <a:pt x="0" y="0"/>
                  </a:lnTo>
                  <a:close/>
                </a:path>
              </a:pathLst>
            </a:custGeom>
            <a:ln w="71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5675" y="0"/>
            <a:ext cx="4158324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9193" y="4857135"/>
            <a:ext cx="981710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10">
                <a:solidFill>
                  <a:srgbClr val="595959"/>
                </a:solidFill>
                <a:latin typeface="Calibri"/>
                <a:cs typeface="Calibri"/>
              </a:rPr>
              <a:t>OpenAI</a:t>
            </a:r>
            <a:r>
              <a:rPr dirty="0" sz="500" spc="5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500" spc="10">
                <a:solidFill>
                  <a:srgbClr val="595959"/>
                </a:solidFill>
                <a:latin typeface="Calibri"/>
                <a:cs typeface="Calibri"/>
              </a:rPr>
              <a:t>Conﬁdential</a:t>
            </a:r>
            <a:r>
              <a:rPr dirty="0" sz="500" spc="5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500" spc="10">
                <a:solidFill>
                  <a:srgbClr val="595959"/>
                </a:solidFill>
                <a:latin typeface="Calibri"/>
                <a:cs typeface="Calibri"/>
              </a:rPr>
              <a:t>&amp;</a:t>
            </a:r>
            <a:r>
              <a:rPr dirty="0" sz="500" spc="5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Calibri"/>
                <a:cs typeface="Calibri"/>
              </a:rPr>
              <a:t>Proprietary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219201" y="2210303"/>
            <a:ext cx="179705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155"/>
              <a:t>Thank</a:t>
            </a:r>
            <a:r>
              <a:rPr dirty="0" sz="3000" spc="170"/>
              <a:t> </a:t>
            </a:r>
            <a:r>
              <a:rPr dirty="0" sz="3000" spc="90"/>
              <a:t>you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499" y="228600"/>
            <a:ext cx="8848725" cy="0"/>
          </a:xfrm>
          <a:custGeom>
            <a:avLst/>
            <a:gdLst/>
            <a:ahLst/>
            <a:cxnLst/>
            <a:rect l="l" t="t" r="r" b="b"/>
            <a:pathLst>
              <a:path w="8848725" h="0">
                <a:moveTo>
                  <a:pt x="0" y="0"/>
                </a:moveTo>
                <a:lnTo>
                  <a:pt x="8848199" y="0"/>
                </a:lnTo>
              </a:path>
            </a:pathLst>
          </a:custGeom>
          <a:ln w="71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35402" y="312928"/>
            <a:ext cx="6706870" cy="2098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400" spc="120"/>
              <a:t>Our</a:t>
            </a:r>
            <a:r>
              <a:rPr dirty="0" sz="3400" spc="180"/>
              <a:t> </a:t>
            </a:r>
            <a:r>
              <a:rPr dirty="0" sz="3400" spc="165"/>
              <a:t>goal</a:t>
            </a:r>
            <a:r>
              <a:rPr dirty="0" sz="3400" spc="185"/>
              <a:t> </a:t>
            </a:r>
            <a:r>
              <a:rPr dirty="0" sz="3400" spc="125"/>
              <a:t>today</a:t>
            </a:r>
            <a:r>
              <a:rPr dirty="0" sz="3400" spc="180"/>
              <a:t> </a:t>
            </a:r>
            <a:r>
              <a:rPr dirty="0" sz="3400" spc="165"/>
              <a:t>is</a:t>
            </a:r>
            <a:r>
              <a:rPr dirty="0" sz="3400" spc="185"/>
              <a:t> </a:t>
            </a:r>
            <a:r>
              <a:rPr dirty="0" sz="3400"/>
              <a:t>to</a:t>
            </a:r>
            <a:r>
              <a:rPr dirty="0" sz="3400" spc="180"/>
              <a:t> </a:t>
            </a:r>
            <a:r>
              <a:rPr dirty="0" sz="3400" spc="120"/>
              <a:t>update</a:t>
            </a:r>
            <a:r>
              <a:rPr dirty="0" sz="3400" spc="185"/>
              <a:t> </a:t>
            </a:r>
            <a:r>
              <a:rPr dirty="0" sz="3400" spc="130"/>
              <a:t>you</a:t>
            </a:r>
            <a:r>
              <a:rPr dirty="0" sz="3400" spc="185"/>
              <a:t> </a:t>
            </a:r>
            <a:r>
              <a:rPr dirty="0" sz="3400" spc="95"/>
              <a:t>on </a:t>
            </a:r>
            <a:r>
              <a:rPr dirty="0" sz="3400" spc="160"/>
              <a:t>OpenAI’s</a:t>
            </a:r>
            <a:r>
              <a:rPr dirty="0" sz="3400" spc="185"/>
              <a:t> </a:t>
            </a:r>
            <a:r>
              <a:rPr dirty="0" sz="3400" spc="75"/>
              <a:t>youth</a:t>
            </a:r>
            <a:r>
              <a:rPr dirty="0" sz="3400" spc="185"/>
              <a:t> </a:t>
            </a:r>
            <a:r>
              <a:rPr dirty="0" sz="3400" spc="114"/>
              <a:t>well-</a:t>
            </a:r>
            <a:r>
              <a:rPr dirty="0" sz="3400" spc="130"/>
              <a:t>being</a:t>
            </a:r>
            <a:r>
              <a:rPr dirty="0" sz="3400" spc="190"/>
              <a:t> </a:t>
            </a:r>
            <a:r>
              <a:rPr dirty="0" sz="3400" spc="140"/>
              <a:t>and </a:t>
            </a:r>
            <a:r>
              <a:rPr dirty="0" sz="3400" spc="125"/>
              <a:t>safety</a:t>
            </a:r>
            <a:r>
              <a:rPr dirty="0" sz="3400" spc="170"/>
              <a:t> </a:t>
            </a:r>
            <a:r>
              <a:rPr dirty="0" sz="3400" spc="105"/>
              <a:t>work,</a:t>
            </a:r>
            <a:r>
              <a:rPr dirty="0" sz="3400" spc="175"/>
              <a:t> </a:t>
            </a:r>
            <a:r>
              <a:rPr dirty="0" sz="3400" spc="120"/>
              <a:t>including</a:t>
            </a:r>
            <a:r>
              <a:rPr dirty="0" sz="3400" spc="170"/>
              <a:t> </a:t>
            </a:r>
            <a:r>
              <a:rPr dirty="0" sz="3400" spc="65"/>
              <a:t>parental </a:t>
            </a:r>
            <a:r>
              <a:rPr dirty="0" sz="3400" spc="100"/>
              <a:t>controls.</a:t>
            </a:r>
            <a:endParaRPr sz="3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5406" y="0"/>
            <a:ext cx="3948593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9193" y="4857135"/>
            <a:ext cx="981710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10">
                <a:solidFill>
                  <a:srgbClr val="595959"/>
                </a:solidFill>
                <a:latin typeface="Calibri"/>
                <a:cs typeface="Calibri"/>
              </a:rPr>
              <a:t>OpenAI</a:t>
            </a:r>
            <a:r>
              <a:rPr dirty="0" sz="500" spc="5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500" spc="10">
                <a:solidFill>
                  <a:srgbClr val="595959"/>
                </a:solidFill>
                <a:latin typeface="Calibri"/>
                <a:cs typeface="Calibri"/>
              </a:rPr>
              <a:t>Conﬁdential</a:t>
            </a:r>
            <a:r>
              <a:rPr dirty="0" sz="500" spc="5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500" spc="10">
                <a:solidFill>
                  <a:srgbClr val="595959"/>
                </a:solidFill>
                <a:latin typeface="Calibri"/>
                <a:cs typeface="Calibri"/>
              </a:rPr>
              <a:t>&amp;</a:t>
            </a:r>
            <a:r>
              <a:rPr dirty="0" sz="500" spc="5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Calibri"/>
                <a:cs typeface="Calibri"/>
              </a:rPr>
              <a:t>Proprietary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219201" y="2210303"/>
            <a:ext cx="398780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80"/>
              <a:t>Partnering</a:t>
            </a:r>
            <a:r>
              <a:rPr dirty="0" sz="3000" spc="200"/>
              <a:t> </a:t>
            </a:r>
            <a:r>
              <a:rPr dirty="0" sz="3000"/>
              <a:t>with</a:t>
            </a:r>
            <a:r>
              <a:rPr dirty="0" sz="3000" spc="204"/>
              <a:t> </a:t>
            </a:r>
            <a:r>
              <a:rPr dirty="0" sz="3000" spc="155"/>
              <a:t>Experts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113" y="4830763"/>
            <a:ext cx="99186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10">
                <a:latin typeface="Calibri"/>
                <a:cs typeface="Calibri"/>
              </a:rPr>
              <a:t>Conﬁdential</a:t>
            </a:r>
            <a:r>
              <a:rPr dirty="0" sz="600" spc="90">
                <a:latin typeface="Calibri"/>
                <a:cs typeface="Calibri"/>
              </a:rPr>
              <a:t> </a:t>
            </a:r>
            <a:r>
              <a:rPr dirty="0" sz="600" spc="10">
                <a:latin typeface="Calibri"/>
                <a:cs typeface="Calibri"/>
              </a:rPr>
              <a:t>and</a:t>
            </a:r>
            <a:r>
              <a:rPr dirty="0" sz="600" spc="95">
                <a:latin typeface="Calibri"/>
                <a:cs typeface="Calibri"/>
              </a:rPr>
              <a:t> </a:t>
            </a:r>
            <a:r>
              <a:rPr dirty="0" sz="600" spc="-10">
                <a:latin typeface="Calibri"/>
                <a:cs typeface="Calibri"/>
              </a:rPr>
              <a:t>proprietary.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6666" y="4863193"/>
            <a:ext cx="261620" cy="70485"/>
          </a:xfrm>
          <a:custGeom>
            <a:avLst/>
            <a:gdLst/>
            <a:ahLst/>
            <a:cxnLst/>
            <a:rect l="l" t="t" r="r" b="b"/>
            <a:pathLst>
              <a:path w="261620" h="70485">
                <a:moveTo>
                  <a:pt x="27811" y="55578"/>
                </a:moveTo>
                <a:lnTo>
                  <a:pt x="17012" y="53386"/>
                </a:lnTo>
                <a:lnTo>
                  <a:pt x="8169" y="47416"/>
                </a:lnTo>
                <a:lnTo>
                  <a:pt x="2194" y="38580"/>
                </a:lnTo>
                <a:lnTo>
                  <a:pt x="0" y="27789"/>
                </a:lnTo>
                <a:lnTo>
                  <a:pt x="2041" y="17752"/>
                </a:lnTo>
                <a:lnTo>
                  <a:pt x="27811" y="0"/>
                </a:lnTo>
                <a:lnTo>
                  <a:pt x="38639" y="2181"/>
                </a:lnTo>
                <a:lnTo>
                  <a:pt x="47475" y="8132"/>
                </a:lnTo>
                <a:lnTo>
                  <a:pt x="48708" y="9962"/>
                </a:lnTo>
                <a:lnTo>
                  <a:pt x="18298" y="9962"/>
                </a:lnTo>
                <a:lnTo>
                  <a:pt x="10650" y="17752"/>
                </a:lnTo>
                <a:lnTo>
                  <a:pt x="10650" y="37826"/>
                </a:lnTo>
                <a:lnTo>
                  <a:pt x="18298" y="45616"/>
                </a:lnTo>
                <a:lnTo>
                  <a:pt x="48680" y="45616"/>
                </a:lnTo>
                <a:lnTo>
                  <a:pt x="47463" y="47416"/>
                </a:lnTo>
                <a:lnTo>
                  <a:pt x="38620" y="53386"/>
                </a:lnTo>
                <a:lnTo>
                  <a:pt x="27811" y="55578"/>
                </a:lnTo>
                <a:close/>
              </a:path>
              <a:path w="261620" h="70485">
                <a:moveTo>
                  <a:pt x="48680" y="45616"/>
                </a:moveTo>
                <a:lnTo>
                  <a:pt x="37311" y="45616"/>
                </a:lnTo>
                <a:lnTo>
                  <a:pt x="44960" y="37826"/>
                </a:lnTo>
                <a:lnTo>
                  <a:pt x="44960" y="17752"/>
                </a:lnTo>
                <a:lnTo>
                  <a:pt x="37311" y="9962"/>
                </a:lnTo>
                <a:lnTo>
                  <a:pt x="48708" y="9962"/>
                </a:lnTo>
                <a:lnTo>
                  <a:pt x="53428" y="16965"/>
                </a:lnTo>
                <a:lnTo>
                  <a:pt x="55610" y="27789"/>
                </a:lnTo>
                <a:lnTo>
                  <a:pt x="53423" y="38580"/>
                </a:lnTo>
                <a:lnTo>
                  <a:pt x="48680" y="45616"/>
                </a:lnTo>
                <a:close/>
              </a:path>
              <a:path w="261620" h="70485">
                <a:moveTo>
                  <a:pt x="202087" y="54811"/>
                </a:moveTo>
                <a:lnTo>
                  <a:pt x="191340" y="54811"/>
                </a:lnTo>
                <a:lnTo>
                  <a:pt x="213209" y="767"/>
                </a:lnTo>
                <a:lnTo>
                  <a:pt x="225433" y="767"/>
                </a:lnTo>
                <a:lnTo>
                  <a:pt x="229718" y="11438"/>
                </a:lnTo>
                <a:lnTo>
                  <a:pt x="219176" y="11438"/>
                </a:lnTo>
                <a:lnTo>
                  <a:pt x="210208" y="34063"/>
                </a:lnTo>
                <a:lnTo>
                  <a:pt x="238802" y="34063"/>
                </a:lnTo>
                <a:lnTo>
                  <a:pt x="242392" y="43004"/>
                </a:lnTo>
                <a:lnTo>
                  <a:pt x="206734" y="43004"/>
                </a:lnTo>
                <a:lnTo>
                  <a:pt x="202087" y="54811"/>
                </a:lnTo>
                <a:close/>
              </a:path>
              <a:path w="261620" h="70485">
                <a:moveTo>
                  <a:pt x="238802" y="34063"/>
                </a:moveTo>
                <a:lnTo>
                  <a:pt x="228047" y="34063"/>
                </a:lnTo>
                <a:lnTo>
                  <a:pt x="219176" y="11438"/>
                </a:lnTo>
                <a:lnTo>
                  <a:pt x="229718" y="11438"/>
                </a:lnTo>
                <a:lnTo>
                  <a:pt x="238802" y="34063"/>
                </a:lnTo>
                <a:close/>
              </a:path>
              <a:path w="261620" h="70485">
                <a:moveTo>
                  <a:pt x="247133" y="54811"/>
                </a:moveTo>
                <a:lnTo>
                  <a:pt x="236252" y="54811"/>
                </a:lnTo>
                <a:lnTo>
                  <a:pt x="231593" y="43004"/>
                </a:lnTo>
                <a:lnTo>
                  <a:pt x="242392" y="43004"/>
                </a:lnTo>
                <a:lnTo>
                  <a:pt x="247133" y="54811"/>
                </a:lnTo>
                <a:close/>
              </a:path>
              <a:path w="261620" h="70485">
                <a:moveTo>
                  <a:pt x="261413" y="54811"/>
                </a:moveTo>
                <a:lnTo>
                  <a:pt x="251211" y="54811"/>
                </a:lnTo>
                <a:lnTo>
                  <a:pt x="251211" y="767"/>
                </a:lnTo>
                <a:lnTo>
                  <a:pt x="261413" y="767"/>
                </a:lnTo>
                <a:lnTo>
                  <a:pt x="261413" y="54811"/>
                </a:lnTo>
                <a:close/>
              </a:path>
              <a:path w="261620" h="70485">
                <a:moveTo>
                  <a:pt x="97035" y="20835"/>
                </a:moveTo>
                <a:lnTo>
                  <a:pt x="71320" y="20835"/>
                </a:lnTo>
                <a:lnTo>
                  <a:pt x="73861" y="17436"/>
                </a:lnTo>
                <a:lnTo>
                  <a:pt x="78738" y="15442"/>
                </a:lnTo>
                <a:lnTo>
                  <a:pt x="83761" y="15442"/>
                </a:lnTo>
                <a:lnTo>
                  <a:pt x="91338" y="16949"/>
                </a:lnTo>
                <a:lnTo>
                  <a:pt x="97035" y="20835"/>
                </a:lnTo>
                <a:close/>
              </a:path>
              <a:path w="261620" h="70485">
                <a:moveTo>
                  <a:pt x="71320" y="70253"/>
                </a:moveTo>
                <a:lnTo>
                  <a:pt x="61262" y="70253"/>
                </a:lnTo>
                <a:lnTo>
                  <a:pt x="61262" y="16207"/>
                </a:lnTo>
                <a:lnTo>
                  <a:pt x="71320" y="16207"/>
                </a:lnTo>
                <a:lnTo>
                  <a:pt x="71320" y="20835"/>
                </a:lnTo>
                <a:lnTo>
                  <a:pt x="97035" y="20835"/>
                </a:lnTo>
                <a:lnTo>
                  <a:pt x="97472" y="21133"/>
                </a:lnTo>
                <a:lnTo>
                  <a:pt x="99425" y="24156"/>
                </a:lnTo>
                <a:lnTo>
                  <a:pt x="76342" y="24156"/>
                </a:lnTo>
                <a:lnTo>
                  <a:pt x="71235" y="28638"/>
                </a:lnTo>
                <a:lnTo>
                  <a:pt x="71235" y="42383"/>
                </a:lnTo>
                <a:lnTo>
                  <a:pt x="76342" y="46865"/>
                </a:lnTo>
                <a:lnTo>
                  <a:pt x="99425" y="46865"/>
                </a:lnTo>
                <a:lnTo>
                  <a:pt x="97472" y="49888"/>
                </a:lnTo>
                <a:lnTo>
                  <a:pt x="96243" y="50726"/>
                </a:lnTo>
                <a:lnTo>
                  <a:pt x="71320" y="50726"/>
                </a:lnTo>
                <a:lnTo>
                  <a:pt x="71320" y="70253"/>
                </a:lnTo>
                <a:close/>
              </a:path>
              <a:path w="261620" h="70485">
                <a:moveTo>
                  <a:pt x="99425" y="46865"/>
                </a:moveTo>
                <a:lnTo>
                  <a:pt x="87767" y="46865"/>
                </a:lnTo>
                <a:lnTo>
                  <a:pt x="92850" y="42383"/>
                </a:lnTo>
                <a:lnTo>
                  <a:pt x="92850" y="28638"/>
                </a:lnTo>
                <a:lnTo>
                  <a:pt x="87767" y="24156"/>
                </a:lnTo>
                <a:lnTo>
                  <a:pt x="99425" y="24156"/>
                </a:lnTo>
                <a:lnTo>
                  <a:pt x="101578" y="27489"/>
                </a:lnTo>
                <a:lnTo>
                  <a:pt x="103076" y="35510"/>
                </a:lnTo>
                <a:lnTo>
                  <a:pt x="101578" y="43532"/>
                </a:lnTo>
                <a:lnTo>
                  <a:pt x="99425" y="46865"/>
                </a:lnTo>
                <a:close/>
              </a:path>
              <a:path w="261620" h="70485">
                <a:moveTo>
                  <a:pt x="83761" y="55578"/>
                </a:moveTo>
                <a:lnTo>
                  <a:pt x="78581" y="55578"/>
                </a:lnTo>
                <a:lnTo>
                  <a:pt x="73861" y="53890"/>
                </a:lnTo>
                <a:lnTo>
                  <a:pt x="71320" y="50726"/>
                </a:lnTo>
                <a:lnTo>
                  <a:pt x="96243" y="50726"/>
                </a:lnTo>
                <a:lnTo>
                  <a:pt x="91338" y="54071"/>
                </a:lnTo>
                <a:lnTo>
                  <a:pt x="83761" y="55578"/>
                </a:lnTo>
                <a:close/>
              </a:path>
              <a:path w="261620" h="70485">
                <a:moveTo>
                  <a:pt x="137133" y="55578"/>
                </a:moveTo>
                <a:lnTo>
                  <a:pt x="127015" y="55578"/>
                </a:lnTo>
                <a:lnTo>
                  <a:pt x="118686" y="54060"/>
                </a:lnTo>
                <a:lnTo>
                  <a:pt x="112409" y="49858"/>
                </a:lnTo>
                <a:lnTo>
                  <a:pt x="108449" y="43499"/>
                </a:lnTo>
                <a:lnTo>
                  <a:pt x="107070" y="35510"/>
                </a:lnTo>
                <a:lnTo>
                  <a:pt x="108596" y="27522"/>
                </a:lnTo>
                <a:lnTo>
                  <a:pt x="112784" y="21155"/>
                </a:lnTo>
                <a:lnTo>
                  <a:pt x="119008" y="16960"/>
                </a:lnTo>
                <a:lnTo>
                  <a:pt x="126701" y="15442"/>
                </a:lnTo>
                <a:lnTo>
                  <a:pt x="134704" y="16960"/>
                </a:lnTo>
                <a:lnTo>
                  <a:pt x="140921" y="21155"/>
                </a:lnTo>
                <a:lnTo>
                  <a:pt x="142426" y="23561"/>
                </a:lnTo>
                <a:lnTo>
                  <a:pt x="122065" y="23561"/>
                </a:lnTo>
                <a:lnTo>
                  <a:pt x="118047" y="26699"/>
                </a:lnTo>
                <a:lnTo>
                  <a:pt x="116958" y="31565"/>
                </a:lnTo>
                <a:lnTo>
                  <a:pt x="145531" y="31565"/>
                </a:lnTo>
                <a:lnTo>
                  <a:pt x="146101" y="34743"/>
                </a:lnTo>
                <a:lnTo>
                  <a:pt x="146101" y="38688"/>
                </a:lnTo>
                <a:lnTo>
                  <a:pt x="116873" y="38688"/>
                </a:lnTo>
                <a:lnTo>
                  <a:pt x="117740" y="43499"/>
                </a:lnTo>
                <a:lnTo>
                  <a:pt x="117805" y="43863"/>
                </a:lnTo>
                <a:lnTo>
                  <a:pt x="121751" y="47489"/>
                </a:lnTo>
                <a:lnTo>
                  <a:pt x="144189" y="47489"/>
                </a:lnTo>
                <a:lnTo>
                  <a:pt x="143608" y="49476"/>
                </a:lnTo>
                <a:lnTo>
                  <a:pt x="137133" y="55578"/>
                </a:lnTo>
                <a:close/>
              </a:path>
              <a:path w="261620" h="70485">
                <a:moveTo>
                  <a:pt x="145531" y="31565"/>
                </a:moveTo>
                <a:lnTo>
                  <a:pt x="136504" y="31565"/>
                </a:lnTo>
                <a:lnTo>
                  <a:pt x="136092" y="27522"/>
                </a:lnTo>
                <a:lnTo>
                  <a:pt x="136032" y="26930"/>
                </a:lnTo>
                <a:lnTo>
                  <a:pt x="132110" y="23561"/>
                </a:lnTo>
                <a:lnTo>
                  <a:pt x="142426" y="23561"/>
                </a:lnTo>
                <a:lnTo>
                  <a:pt x="144765" y="27298"/>
                </a:lnTo>
                <a:lnTo>
                  <a:pt x="145531" y="31565"/>
                </a:lnTo>
                <a:close/>
              </a:path>
              <a:path w="261620" h="70485">
                <a:moveTo>
                  <a:pt x="144189" y="47489"/>
                </a:moveTo>
                <a:lnTo>
                  <a:pt x="131106" y="47489"/>
                </a:lnTo>
                <a:lnTo>
                  <a:pt x="134579" y="45463"/>
                </a:lnTo>
                <a:lnTo>
                  <a:pt x="135814" y="42607"/>
                </a:lnTo>
                <a:lnTo>
                  <a:pt x="145617" y="42607"/>
                </a:lnTo>
                <a:lnTo>
                  <a:pt x="144189" y="47489"/>
                </a:lnTo>
                <a:close/>
              </a:path>
              <a:path w="261620" h="70485">
                <a:moveTo>
                  <a:pt x="186598" y="20776"/>
                </a:moveTo>
                <a:lnTo>
                  <a:pt x="161471" y="20776"/>
                </a:lnTo>
                <a:lnTo>
                  <a:pt x="163625" y="17459"/>
                </a:lnTo>
                <a:lnTo>
                  <a:pt x="168345" y="15442"/>
                </a:lnTo>
                <a:lnTo>
                  <a:pt x="181634" y="15442"/>
                </a:lnTo>
                <a:lnTo>
                  <a:pt x="186598" y="20776"/>
                </a:lnTo>
                <a:close/>
              </a:path>
              <a:path w="261620" h="70485">
                <a:moveTo>
                  <a:pt x="161471" y="54811"/>
                </a:moveTo>
                <a:lnTo>
                  <a:pt x="151414" y="54811"/>
                </a:lnTo>
                <a:lnTo>
                  <a:pt x="151414" y="16207"/>
                </a:lnTo>
                <a:lnTo>
                  <a:pt x="161471" y="16207"/>
                </a:lnTo>
                <a:lnTo>
                  <a:pt x="161471" y="20776"/>
                </a:lnTo>
                <a:lnTo>
                  <a:pt x="186598" y="20776"/>
                </a:lnTo>
                <a:lnTo>
                  <a:pt x="187516" y="21762"/>
                </a:lnTo>
                <a:lnTo>
                  <a:pt x="187516" y="24097"/>
                </a:lnTo>
                <a:lnTo>
                  <a:pt x="164702" y="24097"/>
                </a:lnTo>
                <a:lnTo>
                  <a:pt x="161471" y="28010"/>
                </a:lnTo>
                <a:lnTo>
                  <a:pt x="161471" y="54811"/>
                </a:lnTo>
                <a:close/>
              </a:path>
              <a:path w="261620" h="70485">
                <a:moveTo>
                  <a:pt x="187516" y="54811"/>
                </a:moveTo>
                <a:lnTo>
                  <a:pt x="177458" y="54811"/>
                </a:lnTo>
                <a:lnTo>
                  <a:pt x="177458" y="27782"/>
                </a:lnTo>
                <a:lnTo>
                  <a:pt x="174820" y="24097"/>
                </a:lnTo>
                <a:lnTo>
                  <a:pt x="187516" y="24097"/>
                </a:lnTo>
                <a:lnTo>
                  <a:pt x="187516" y="54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841882" y="4828852"/>
            <a:ext cx="6794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latin typeface="Calibri"/>
                <a:cs typeface="Calibri"/>
              </a:rPr>
              <a:t>4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50"/>
              <a:t>Partnering</a:t>
            </a:r>
            <a:r>
              <a:rPr dirty="0" sz="2000" spc="140"/>
              <a:t> </a:t>
            </a:r>
            <a:r>
              <a:rPr dirty="0" sz="2000"/>
              <a:t>with</a:t>
            </a:r>
            <a:r>
              <a:rPr dirty="0" sz="2000" spc="140"/>
              <a:t> </a:t>
            </a:r>
            <a:r>
              <a:rPr dirty="0" sz="2000" spc="90"/>
              <a:t>Experts</a:t>
            </a:r>
            <a:endParaRPr sz="2000"/>
          </a:p>
        </p:txBody>
      </p:sp>
      <p:grpSp>
        <p:nvGrpSpPr>
          <p:cNvPr id="6" name="object 6"/>
          <p:cNvGrpSpPr/>
          <p:nvPr/>
        </p:nvGrpSpPr>
        <p:grpSpPr>
          <a:xfrm>
            <a:off x="210424" y="849337"/>
            <a:ext cx="4298950" cy="2654935"/>
            <a:chOff x="210424" y="849337"/>
            <a:chExt cx="4298950" cy="265493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424" y="849337"/>
              <a:ext cx="4298878" cy="265468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574" y="887437"/>
              <a:ext cx="4184578" cy="254038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635300" y="849337"/>
            <a:ext cx="4298950" cy="3783329"/>
            <a:chOff x="4635300" y="849337"/>
            <a:chExt cx="4298950" cy="3783329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5300" y="849337"/>
              <a:ext cx="4298881" cy="37828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92450" y="887437"/>
              <a:ext cx="4184581" cy="36685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113" y="4830763"/>
            <a:ext cx="99186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10">
                <a:latin typeface="Calibri"/>
                <a:cs typeface="Calibri"/>
              </a:rPr>
              <a:t>Conﬁdential</a:t>
            </a:r>
            <a:r>
              <a:rPr dirty="0" sz="600" spc="90">
                <a:latin typeface="Calibri"/>
                <a:cs typeface="Calibri"/>
              </a:rPr>
              <a:t> </a:t>
            </a:r>
            <a:r>
              <a:rPr dirty="0" sz="600" spc="10">
                <a:latin typeface="Calibri"/>
                <a:cs typeface="Calibri"/>
              </a:rPr>
              <a:t>and</a:t>
            </a:r>
            <a:r>
              <a:rPr dirty="0" sz="600" spc="95">
                <a:latin typeface="Calibri"/>
                <a:cs typeface="Calibri"/>
              </a:rPr>
              <a:t> </a:t>
            </a:r>
            <a:r>
              <a:rPr dirty="0" sz="600" spc="-10">
                <a:latin typeface="Calibri"/>
                <a:cs typeface="Calibri"/>
              </a:rPr>
              <a:t>proprietary.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6666" y="4863193"/>
            <a:ext cx="261620" cy="70485"/>
          </a:xfrm>
          <a:custGeom>
            <a:avLst/>
            <a:gdLst/>
            <a:ahLst/>
            <a:cxnLst/>
            <a:rect l="l" t="t" r="r" b="b"/>
            <a:pathLst>
              <a:path w="261620" h="70485">
                <a:moveTo>
                  <a:pt x="27811" y="55578"/>
                </a:moveTo>
                <a:lnTo>
                  <a:pt x="17012" y="53386"/>
                </a:lnTo>
                <a:lnTo>
                  <a:pt x="8169" y="47416"/>
                </a:lnTo>
                <a:lnTo>
                  <a:pt x="2194" y="38580"/>
                </a:lnTo>
                <a:lnTo>
                  <a:pt x="0" y="27789"/>
                </a:lnTo>
                <a:lnTo>
                  <a:pt x="2041" y="17752"/>
                </a:lnTo>
                <a:lnTo>
                  <a:pt x="27811" y="0"/>
                </a:lnTo>
                <a:lnTo>
                  <a:pt x="38639" y="2181"/>
                </a:lnTo>
                <a:lnTo>
                  <a:pt x="47475" y="8132"/>
                </a:lnTo>
                <a:lnTo>
                  <a:pt x="48708" y="9962"/>
                </a:lnTo>
                <a:lnTo>
                  <a:pt x="18298" y="9962"/>
                </a:lnTo>
                <a:lnTo>
                  <a:pt x="10650" y="17752"/>
                </a:lnTo>
                <a:lnTo>
                  <a:pt x="10650" y="37826"/>
                </a:lnTo>
                <a:lnTo>
                  <a:pt x="18298" y="45616"/>
                </a:lnTo>
                <a:lnTo>
                  <a:pt x="48680" y="45616"/>
                </a:lnTo>
                <a:lnTo>
                  <a:pt x="47463" y="47416"/>
                </a:lnTo>
                <a:lnTo>
                  <a:pt x="38620" y="53386"/>
                </a:lnTo>
                <a:lnTo>
                  <a:pt x="27811" y="55578"/>
                </a:lnTo>
                <a:close/>
              </a:path>
              <a:path w="261620" h="70485">
                <a:moveTo>
                  <a:pt x="48680" y="45616"/>
                </a:moveTo>
                <a:lnTo>
                  <a:pt x="37311" y="45616"/>
                </a:lnTo>
                <a:lnTo>
                  <a:pt x="44960" y="37826"/>
                </a:lnTo>
                <a:lnTo>
                  <a:pt x="44960" y="17752"/>
                </a:lnTo>
                <a:lnTo>
                  <a:pt x="37311" y="9962"/>
                </a:lnTo>
                <a:lnTo>
                  <a:pt x="48708" y="9962"/>
                </a:lnTo>
                <a:lnTo>
                  <a:pt x="53428" y="16965"/>
                </a:lnTo>
                <a:lnTo>
                  <a:pt x="55610" y="27789"/>
                </a:lnTo>
                <a:lnTo>
                  <a:pt x="53423" y="38580"/>
                </a:lnTo>
                <a:lnTo>
                  <a:pt x="48680" y="45616"/>
                </a:lnTo>
                <a:close/>
              </a:path>
              <a:path w="261620" h="70485">
                <a:moveTo>
                  <a:pt x="202087" y="54811"/>
                </a:moveTo>
                <a:lnTo>
                  <a:pt x="191340" y="54811"/>
                </a:lnTo>
                <a:lnTo>
                  <a:pt x="213209" y="767"/>
                </a:lnTo>
                <a:lnTo>
                  <a:pt x="225433" y="767"/>
                </a:lnTo>
                <a:lnTo>
                  <a:pt x="229718" y="11438"/>
                </a:lnTo>
                <a:lnTo>
                  <a:pt x="219176" y="11438"/>
                </a:lnTo>
                <a:lnTo>
                  <a:pt x="210208" y="34063"/>
                </a:lnTo>
                <a:lnTo>
                  <a:pt x="238802" y="34063"/>
                </a:lnTo>
                <a:lnTo>
                  <a:pt x="242392" y="43004"/>
                </a:lnTo>
                <a:lnTo>
                  <a:pt x="206734" y="43004"/>
                </a:lnTo>
                <a:lnTo>
                  <a:pt x="202087" y="54811"/>
                </a:lnTo>
                <a:close/>
              </a:path>
              <a:path w="261620" h="70485">
                <a:moveTo>
                  <a:pt x="238802" y="34063"/>
                </a:moveTo>
                <a:lnTo>
                  <a:pt x="228047" y="34063"/>
                </a:lnTo>
                <a:lnTo>
                  <a:pt x="219176" y="11438"/>
                </a:lnTo>
                <a:lnTo>
                  <a:pt x="229718" y="11438"/>
                </a:lnTo>
                <a:lnTo>
                  <a:pt x="238802" y="34063"/>
                </a:lnTo>
                <a:close/>
              </a:path>
              <a:path w="261620" h="70485">
                <a:moveTo>
                  <a:pt x="247133" y="54811"/>
                </a:moveTo>
                <a:lnTo>
                  <a:pt x="236252" y="54811"/>
                </a:lnTo>
                <a:lnTo>
                  <a:pt x="231593" y="43004"/>
                </a:lnTo>
                <a:lnTo>
                  <a:pt x="242392" y="43004"/>
                </a:lnTo>
                <a:lnTo>
                  <a:pt x="247133" y="54811"/>
                </a:lnTo>
                <a:close/>
              </a:path>
              <a:path w="261620" h="70485">
                <a:moveTo>
                  <a:pt x="261413" y="54811"/>
                </a:moveTo>
                <a:lnTo>
                  <a:pt x="251211" y="54811"/>
                </a:lnTo>
                <a:lnTo>
                  <a:pt x="251211" y="767"/>
                </a:lnTo>
                <a:lnTo>
                  <a:pt x="261413" y="767"/>
                </a:lnTo>
                <a:lnTo>
                  <a:pt x="261413" y="54811"/>
                </a:lnTo>
                <a:close/>
              </a:path>
              <a:path w="261620" h="70485">
                <a:moveTo>
                  <a:pt x="97035" y="20835"/>
                </a:moveTo>
                <a:lnTo>
                  <a:pt x="71320" y="20835"/>
                </a:lnTo>
                <a:lnTo>
                  <a:pt x="73861" y="17436"/>
                </a:lnTo>
                <a:lnTo>
                  <a:pt x="78738" y="15442"/>
                </a:lnTo>
                <a:lnTo>
                  <a:pt x="83761" y="15442"/>
                </a:lnTo>
                <a:lnTo>
                  <a:pt x="91338" y="16949"/>
                </a:lnTo>
                <a:lnTo>
                  <a:pt x="97035" y="20835"/>
                </a:lnTo>
                <a:close/>
              </a:path>
              <a:path w="261620" h="70485">
                <a:moveTo>
                  <a:pt x="71320" y="70253"/>
                </a:moveTo>
                <a:lnTo>
                  <a:pt x="61262" y="70253"/>
                </a:lnTo>
                <a:lnTo>
                  <a:pt x="61262" y="16207"/>
                </a:lnTo>
                <a:lnTo>
                  <a:pt x="71320" y="16207"/>
                </a:lnTo>
                <a:lnTo>
                  <a:pt x="71320" y="20835"/>
                </a:lnTo>
                <a:lnTo>
                  <a:pt x="97035" y="20835"/>
                </a:lnTo>
                <a:lnTo>
                  <a:pt x="97472" y="21133"/>
                </a:lnTo>
                <a:lnTo>
                  <a:pt x="99425" y="24156"/>
                </a:lnTo>
                <a:lnTo>
                  <a:pt x="76342" y="24156"/>
                </a:lnTo>
                <a:lnTo>
                  <a:pt x="71235" y="28638"/>
                </a:lnTo>
                <a:lnTo>
                  <a:pt x="71235" y="42383"/>
                </a:lnTo>
                <a:lnTo>
                  <a:pt x="76342" y="46865"/>
                </a:lnTo>
                <a:lnTo>
                  <a:pt x="99425" y="46865"/>
                </a:lnTo>
                <a:lnTo>
                  <a:pt x="97472" y="49888"/>
                </a:lnTo>
                <a:lnTo>
                  <a:pt x="96243" y="50726"/>
                </a:lnTo>
                <a:lnTo>
                  <a:pt x="71320" y="50726"/>
                </a:lnTo>
                <a:lnTo>
                  <a:pt x="71320" y="70253"/>
                </a:lnTo>
                <a:close/>
              </a:path>
              <a:path w="261620" h="70485">
                <a:moveTo>
                  <a:pt x="99425" y="46865"/>
                </a:moveTo>
                <a:lnTo>
                  <a:pt x="87767" y="46865"/>
                </a:lnTo>
                <a:lnTo>
                  <a:pt x="92850" y="42383"/>
                </a:lnTo>
                <a:lnTo>
                  <a:pt x="92850" y="28638"/>
                </a:lnTo>
                <a:lnTo>
                  <a:pt x="87767" y="24156"/>
                </a:lnTo>
                <a:lnTo>
                  <a:pt x="99425" y="24156"/>
                </a:lnTo>
                <a:lnTo>
                  <a:pt x="101578" y="27489"/>
                </a:lnTo>
                <a:lnTo>
                  <a:pt x="103076" y="35510"/>
                </a:lnTo>
                <a:lnTo>
                  <a:pt x="101578" y="43532"/>
                </a:lnTo>
                <a:lnTo>
                  <a:pt x="99425" y="46865"/>
                </a:lnTo>
                <a:close/>
              </a:path>
              <a:path w="261620" h="70485">
                <a:moveTo>
                  <a:pt x="83761" y="55578"/>
                </a:moveTo>
                <a:lnTo>
                  <a:pt x="78581" y="55578"/>
                </a:lnTo>
                <a:lnTo>
                  <a:pt x="73861" y="53890"/>
                </a:lnTo>
                <a:lnTo>
                  <a:pt x="71320" y="50726"/>
                </a:lnTo>
                <a:lnTo>
                  <a:pt x="96243" y="50726"/>
                </a:lnTo>
                <a:lnTo>
                  <a:pt x="91338" y="54071"/>
                </a:lnTo>
                <a:lnTo>
                  <a:pt x="83761" y="55578"/>
                </a:lnTo>
                <a:close/>
              </a:path>
              <a:path w="261620" h="70485">
                <a:moveTo>
                  <a:pt x="137133" y="55578"/>
                </a:moveTo>
                <a:lnTo>
                  <a:pt x="127015" y="55578"/>
                </a:lnTo>
                <a:lnTo>
                  <a:pt x="118686" y="54060"/>
                </a:lnTo>
                <a:lnTo>
                  <a:pt x="112409" y="49858"/>
                </a:lnTo>
                <a:lnTo>
                  <a:pt x="108449" y="43499"/>
                </a:lnTo>
                <a:lnTo>
                  <a:pt x="107070" y="35510"/>
                </a:lnTo>
                <a:lnTo>
                  <a:pt x="108596" y="27522"/>
                </a:lnTo>
                <a:lnTo>
                  <a:pt x="112784" y="21155"/>
                </a:lnTo>
                <a:lnTo>
                  <a:pt x="119008" y="16960"/>
                </a:lnTo>
                <a:lnTo>
                  <a:pt x="126701" y="15442"/>
                </a:lnTo>
                <a:lnTo>
                  <a:pt x="134704" y="16960"/>
                </a:lnTo>
                <a:lnTo>
                  <a:pt x="140921" y="21155"/>
                </a:lnTo>
                <a:lnTo>
                  <a:pt x="142426" y="23561"/>
                </a:lnTo>
                <a:lnTo>
                  <a:pt x="122065" y="23561"/>
                </a:lnTo>
                <a:lnTo>
                  <a:pt x="118047" y="26699"/>
                </a:lnTo>
                <a:lnTo>
                  <a:pt x="116958" y="31565"/>
                </a:lnTo>
                <a:lnTo>
                  <a:pt x="145531" y="31565"/>
                </a:lnTo>
                <a:lnTo>
                  <a:pt x="146101" y="34743"/>
                </a:lnTo>
                <a:lnTo>
                  <a:pt x="146101" y="38688"/>
                </a:lnTo>
                <a:lnTo>
                  <a:pt x="116873" y="38688"/>
                </a:lnTo>
                <a:lnTo>
                  <a:pt x="117740" y="43499"/>
                </a:lnTo>
                <a:lnTo>
                  <a:pt x="117805" y="43863"/>
                </a:lnTo>
                <a:lnTo>
                  <a:pt x="121751" y="47489"/>
                </a:lnTo>
                <a:lnTo>
                  <a:pt x="144189" y="47489"/>
                </a:lnTo>
                <a:lnTo>
                  <a:pt x="143608" y="49476"/>
                </a:lnTo>
                <a:lnTo>
                  <a:pt x="137133" y="55578"/>
                </a:lnTo>
                <a:close/>
              </a:path>
              <a:path w="261620" h="70485">
                <a:moveTo>
                  <a:pt x="145531" y="31565"/>
                </a:moveTo>
                <a:lnTo>
                  <a:pt x="136504" y="31565"/>
                </a:lnTo>
                <a:lnTo>
                  <a:pt x="136092" y="27522"/>
                </a:lnTo>
                <a:lnTo>
                  <a:pt x="136032" y="26930"/>
                </a:lnTo>
                <a:lnTo>
                  <a:pt x="132110" y="23561"/>
                </a:lnTo>
                <a:lnTo>
                  <a:pt x="142426" y="23561"/>
                </a:lnTo>
                <a:lnTo>
                  <a:pt x="144765" y="27298"/>
                </a:lnTo>
                <a:lnTo>
                  <a:pt x="145531" y="31565"/>
                </a:lnTo>
                <a:close/>
              </a:path>
              <a:path w="261620" h="70485">
                <a:moveTo>
                  <a:pt x="144189" y="47489"/>
                </a:moveTo>
                <a:lnTo>
                  <a:pt x="131106" y="47489"/>
                </a:lnTo>
                <a:lnTo>
                  <a:pt x="134579" y="45463"/>
                </a:lnTo>
                <a:lnTo>
                  <a:pt x="135814" y="42607"/>
                </a:lnTo>
                <a:lnTo>
                  <a:pt x="145617" y="42607"/>
                </a:lnTo>
                <a:lnTo>
                  <a:pt x="144189" y="47489"/>
                </a:lnTo>
                <a:close/>
              </a:path>
              <a:path w="261620" h="70485">
                <a:moveTo>
                  <a:pt x="186598" y="20776"/>
                </a:moveTo>
                <a:lnTo>
                  <a:pt x="161471" y="20776"/>
                </a:lnTo>
                <a:lnTo>
                  <a:pt x="163625" y="17459"/>
                </a:lnTo>
                <a:lnTo>
                  <a:pt x="168345" y="15442"/>
                </a:lnTo>
                <a:lnTo>
                  <a:pt x="181634" y="15442"/>
                </a:lnTo>
                <a:lnTo>
                  <a:pt x="186598" y="20776"/>
                </a:lnTo>
                <a:close/>
              </a:path>
              <a:path w="261620" h="70485">
                <a:moveTo>
                  <a:pt x="161471" y="54811"/>
                </a:moveTo>
                <a:lnTo>
                  <a:pt x="151414" y="54811"/>
                </a:lnTo>
                <a:lnTo>
                  <a:pt x="151414" y="16207"/>
                </a:lnTo>
                <a:lnTo>
                  <a:pt x="161471" y="16207"/>
                </a:lnTo>
                <a:lnTo>
                  <a:pt x="161471" y="20776"/>
                </a:lnTo>
                <a:lnTo>
                  <a:pt x="186598" y="20776"/>
                </a:lnTo>
                <a:lnTo>
                  <a:pt x="187516" y="21762"/>
                </a:lnTo>
                <a:lnTo>
                  <a:pt x="187516" y="24097"/>
                </a:lnTo>
                <a:lnTo>
                  <a:pt x="164702" y="24097"/>
                </a:lnTo>
                <a:lnTo>
                  <a:pt x="161471" y="28010"/>
                </a:lnTo>
                <a:lnTo>
                  <a:pt x="161471" y="54811"/>
                </a:lnTo>
                <a:close/>
              </a:path>
              <a:path w="261620" h="70485">
                <a:moveTo>
                  <a:pt x="187516" y="54811"/>
                </a:moveTo>
                <a:lnTo>
                  <a:pt x="177458" y="54811"/>
                </a:lnTo>
                <a:lnTo>
                  <a:pt x="177458" y="27782"/>
                </a:lnTo>
                <a:lnTo>
                  <a:pt x="174820" y="24097"/>
                </a:lnTo>
                <a:lnTo>
                  <a:pt x="187516" y="24097"/>
                </a:lnTo>
                <a:lnTo>
                  <a:pt x="187516" y="54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841882" y="4828852"/>
            <a:ext cx="6794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latin typeface="Calibri"/>
                <a:cs typeface="Calibri"/>
              </a:rPr>
              <a:t>5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234250" y="155464"/>
            <a:ext cx="306197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latin typeface="Tahoma"/>
                <a:cs typeface="Tahoma"/>
              </a:rPr>
              <a:t>Expert</a:t>
            </a:r>
            <a:r>
              <a:rPr dirty="0" sz="2000" spc="-130">
                <a:latin typeface="Tahoma"/>
                <a:cs typeface="Tahoma"/>
              </a:rPr>
              <a:t> </a:t>
            </a:r>
            <a:r>
              <a:rPr dirty="0" sz="2000" spc="-10">
                <a:latin typeface="Tahoma"/>
                <a:cs typeface="Tahoma"/>
              </a:rPr>
              <a:t>Council</a:t>
            </a:r>
            <a:r>
              <a:rPr dirty="0" sz="2000" spc="-125">
                <a:latin typeface="Tahoma"/>
                <a:cs typeface="Tahoma"/>
              </a:rPr>
              <a:t> </a:t>
            </a:r>
            <a:r>
              <a:rPr dirty="0" sz="2000" spc="-30">
                <a:latin typeface="Tahoma"/>
                <a:cs typeface="Tahoma"/>
              </a:rPr>
              <a:t>on</a:t>
            </a:r>
            <a:r>
              <a:rPr dirty="0" sz="2000" spc="-130">
                <a:latin typeface="Tahoma"/>
                <a:cs typeface="Tahoma"/>
              </a:rPr>
              <a:t> </a:t>
            </a:r>
            <a:r>
              <a:rPr dirty="0" sz="2000" spc="-10">
                <a:latin typeface="Tahoma"/>
                <a:cs typeface="Tahoma"/>
              </a:rPr>
              <a:t>Wellbeing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9787" y="1092136"/>
            <a:ext cx="914099" cy="9141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7834" y="1068324"/>
            <a:ext cx="914099" cy="9140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48225" y="2865772"/>
            <a:ext cx="914099" cy="9140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65308" y="2924098"/>
            <a:ext cx="914099" cy="9140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47912" y="1032425"/>
            <a:ext cx="914099" cy="9140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72462" y="2787425"/>
            <a:ext cx="914099" cy="9140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404058" y="2126332"/>
            <a:ext cx="1653539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000" spc="-65" b="1">
                <a:latin typeface="Tahoma"/>
                <a:cs typeface="Tahoma"/>
              </a:rPr>
              <a:t>David</a:t>
            </a:r>
            <a:r>
              <a:rPr dirty="0" sz="1000" spc="-50" b="1">
                <a:latin typeface="Tahoma"/>
                <a:cs typeface="Tahoma"/>
              </a:rPr>
              <a:t> Bickham,</a:t>
            </a:r>
            <a:r>
              <a:rPr dirty="0" sz="1000" spc="-90" b="1">
                <a:latin typeface="Tahoma"/>
                <a:cs typeface="Tahoma"/>
              </a:rPr>
              <a:t> </a:t>
            </a:r>
            <a:r>
              <a:rPr dirty="0" sz="1000" spc="-20" b="1">
                <a:latin typeface="Tahoma"/>
                <a:cs typeface="Tahoma"/>
              </a:rPr>
              <a:t>Ph.D</a:t>
            </a:r>
            <a:endParaRPr sz="1000">
              <a:latin typeface="Tahoma"/>
              <a:cs typeface="Tahoma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Digital</a:t>
            </a:r>
            <a:r>
              <a:rPr dirty="0" sz="1000" spc="-5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Wellness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Lab</a:t>
            </a:r>
            <a:r>
              <a:rPr dirty="0" sz="1000" spc="-5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at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Boston </a:t>
            </a:r>
            <a:r>
              <a:rPr dirty="0" sz="1000" spc="-20">
                <a:latin typeface="Tahoma"/>
                <a:cs typeface="Tahoma"/>
              </a:rPr>
              <a:t>Childrenʼs </a:t>
            </a:r>
            <a:r>
              <a:rPr dirty="0" sz="1000" spc="-10">
                <a:latin typeface="Tahoma"/>
                <a:cs typeface="Tahoma"/>
              </a:rPr>
              <a:t>Hospital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50052" y="2102520"/>
            <a:ext cx="124333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000" spc="-55" b="1">
                <a:latin typeface="Tahoma"/>
                <a:cs typeface="Tahoma"/>
              </a:rPr>
              <a:t>Mathilde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spc="-50" b="1">
                <a:latin typeface="Tahoma"/>
                <a:cs typeface="Tahoma"/>
              </a:rPr>
              <a:t>Cerioli</a:t>
            </a:r>
            <a:r>
              <a:rPr dirty="0" sz="1000" spc="-35" b="1">
                <a:latin typeface="Tahoma"/>
                <a:cs typeface="Tahoma"/>
              </a:rPr>
              <a:t> </a:t>
            </a:r>
            <a:r>
              <a:rPr dirty="0" sz="1000" spc="-20" b="1">
                <a:latin typeface="Tahoma"/>
                <a:cs typeface="Tahoma"/>
              </a:rPr>
              <a:t>Ph.D</a:t>
            </a:r>
            <a:endParaRPr sz="1000">
              <a:latin typeface="Tahoma"/>
              <a:cs typeface="Tahoma"/>
            </a:endParaRPr>
          </a:p>
          <a:p>
            <a:pPr algn="ctr" marL="635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everyone.AI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7505" y="2102520"/>
            <a:ext cx="179006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000" spc="-55" b="1">
                <a:latin typeface="Tahoma"/>
                <a:cs typeface="Tahoma"/>
              </a:rPr>
              <a:t>Munmun</a:t>
            </a:r>
            <a:r>
              <a:rPr dirty="0" sz="1000" spc="-50" b="1">
                <a:latin typeface="Tahoma"/>
                <a:cs typeface="Tahoma"/>
              </a:rPr>
              <a:t> </a:t>
            </a:r>
            <a:r>
              <a:rPr dirty="0" sz="1000" spc="-65" b="1">
                <a:latin typeface="Tahoma"/>
                <a:cs typeface="Tahoma"/>
              </a:rPr>
              <a:t>De</a:t>
            </a:r>
            <a:r>
              <a:rPr dirty="0" sz="1000" spc="-45" b="1">
                <a:latin typeface="Tahoma"/>
                <a:cs typeface="Tahoma"/>
              </a:rPr>
              <a:t> Choudhury,</a:t>
            </a:r>
            <a:r>
              <a:rPr dirty="0" sz="1000" spc="-90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Ph.D.</a:t>
            </a:r>
            <a:endParaRPr sz="1000">
              <a:latin typeface="Tahoma"/>
              <a:cs typeface="Tahoma"/>
            </a:endParaRPr>
          </a:p>
          <a:p>
            <a:pPr algn="ctr" marL="635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Georgia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Tech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36723" y="3857519"/>
            <a:ext cx="135191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000" spc="-65" b="1">
                <a:latin typeface="Tahoma"/>
                <a:cs typeface="Tahoma"/>
              </a:rPr>
              <a:t>David</a:t>
            </a:r>
            <a:r>
              <a:rPr dirty="0" sz="1000" spc="-45" b="1">
                <a:latin typeface="Tahoma"/>
                <a:cs typeface="Tahoma"/>
              </a:rPr>
              <a:t> </a:t>
            </a:r>
            <a:r>
              <a:rPr dirty="0" sz="1000" spc="-55" b="1">
                <a:latin typeface="Tahoma"/>
                <a:cs typeface="Tahoma"/>
              </a:rPr>
              <a:t>Mohr,</a:t>
            </a:r>
            <a:r>
              <a:rPr dirty="0" sz="1000" spc="-90" b="1">
                <a:latin typeface="Tahoma"/>
                <a:cs typeface="Tahoma"/>
              </a:rPr>
              <a:t> </a:t>
            </a:r>
            <a:r>
              <a:rPr dirty="0" sz="1000" spc="-20" b="1">
                <a:latin typeface="Tahoma"/>
                <a:cs typeface="Tahoma"/>
              </a:rPr>
              <a:t>Ph.D.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Northwestern</a:t>
            </a:r>
            <a:r>
              <a:rPr dirty="0" sz="1000" spc="-5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University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86408" y="3890445"/>
            <a:ext cx="161163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45" b="1">
                <a:latin typeface="Tahoma"/>
                <a:cs typeface="Tahoma"/>
              </a:rPr>
              <a:t>Tracy</a:t>
            </a:r>
            <a:r>
              <a:rPr dirty="0" sz="1000" spc="-15" b="1">
                <a:latin typeface="Tahoma"/>
                <a:cs typeface="Tahoma"/>
              </a:rPr>
              <a:t> </a:t>
            </a:r>
            <a:r>
              <a:rPr dirty="0" sz="1000" spc="-50" b="1">
                <a:latin typeface="Tahoma"/>
                <a:cs typeface="Tahoma"/>
              </a:rPr>
              <a:t>Dennis-Tiwary,</a:t>
            </a:r>
            <a:r>
              <a:rPr dirty="0" sz="1000" spc="-65" b="1">
                <a:latin typeface="Tahoma"/>
                <a:cs typeface="Tahoma"/>
              </a:rPr>
              <a:t> </a:t>
            </a:r>
            <a:r>
              <a:rPr dirty="0" sz="1000" spc="-40" b="1">
                <a:latin typeface="Tahoma"/>
                <a:cs typeface="Tahoma"/>
              </a:rPr>
              <a:t>Ph.D. </a:t>
            </a:r>
            <a:r>
              <a:rPr dirty="0" sz="1000" spc="-30">
                <a:latin typeface="Tahoma"/>
                <a:cs typeface="Tahoma"/>
              </a:rPr>
              <a:t>Hunter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College,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Arcade Therapeutics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00352" y="3948770"/>
            <a:ext cx="125285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r>
              <a:rPr dirty="0" sz="1000" spc="-65" b="1">
                <a:latin typeface="Tahoma"/>
                <a:cs typeface="Tahoma"/>
              </a:rPr>
              <a:t>Robert</a:t>
            </a:r>
            <a:r>
              <a:rPr dirty="0" sz="1000" spc="-55" b="1">
                <a:latin typeface="Tahoma"/>
                <a:cs typeface="Tahoma"/>
              </a:rPr>
              <a:t> </a:t>
            </a:r>
            <a:r>
              <a:rPr dirty="0" sz="1000" spc="-35" b="1">
                <a:latin typeface="Tahoma"/>
                <a:cs typeface="Tahoma"/>
              </a:rPr>
              <a:t>K.</a:t>
            </a:r>
            <a:r>
              <a:rPr dirty="0" sz="1000" spc="-95" b="1">
                <a:latin typeface="Tahoma"/>
                <a:cs typeface="Tahoma"/>
              </a:rPr>
              <a:t> </a:t>
            </a:r>
            <a:r>
              <a:rPr dirty="0" sz="1000" spc="-35" b="1">
                <a:latin typeface="Tahoma"/>
                <a:cs typeface="Tahoma"/>
              </a:rPr>
              <a:t>Ross,</a:t>
            </a:r>
            <a:r>
              <a:rPr dirty="0" sz="1000" spc="-95" b="1">
                <a:latin typeface="Tahoma"/>
                <a:cs typeface="Tahoma"/>
              </a:rPr>
              <a:t> </a:t>
            </a:r>
            <a:r>
              <a:rPr dirty="0" sz="1000" spc="-20" b="1">
                <a:latin typeface="Tahoma"/>
                <a:cs typeface="Tahoma"/>
              </a:rPr>
              <a:t>M.D.</a:t>
            </a:r>
            <a:endParaRPr sz="1000">
              <a:latin typeface="Tahoma"/>
              <a:cs typeface="Tahoma"/>
            </a:endParaRPr>
          </a:p>
          <a:p>
            <a:pPr marL="12700" marR="5080" indent="29718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Pediatrician </a:t>
            </a:r>
            <a:r>
              <a:rPr dirty="0" sz="1000" spc="-30">
                <a:latin typeface="Tahoma"/>
                <a:cs typeface="Tahoma"/>
              </a:rPr>
              <a:t>Former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CEO,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California</a:t>
            </a:r>
            <a:endParaRPr sz="1000">
              <a:latin typeface="Tahoma"/>
              <a:cs typeface="Tahoma"/>
            </a:endParaRPr>
          </a:p>
          <a:p>
            <a:pPr marL="29845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Endowment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113" y="4830763"/>
            <a:ext cx="99186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10">
                <a:latin typeface="Calibri"/>
                <a:cs typeface="Calibri"/>
              </a:rPr>
              <a:t>Conﬁdential</a:t>
            </a:r>
            <a:r>
              <a:rPr dirty="0" sz="600" spc="90">
                <a:latin typeface="Calibri"/>
                <a:cs typeface="Calibri"/>
              </a:rPr>
              <a:t> </a:t>
            </a:r>
            <a:r>
              <a:rPr dirty="0" sz="600" spc="10">
                <a:latin typeface="Calibri"/>
                <a:cs typeface="Calibri"/>
              </a:rPr>
              <a:t>and</a:t>
            </a:r>
            <a:r>
              <a:rPr dirty="0" sz="600" spc="95">
                <a:latin typeface="Calibri"/>
                <a:cs typeface="Calibri"/>
              </a:rPr>
              <a:t> </a:t>
            </a:r>
            <a:r>
              <a:rPr dirty="0" sz="600" spc="-10">
                <a:latin typeface="Calibri"/>
                <a:cs typeface="Calibri"/>
              </a:rPr>
              <a:t>proprietary.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6666" y="4863193"/>
            <a:ext cx="261620" cy="70485"/>
          </a:xfrm>
          <a:custGeom>
            <a:avLst/>
            <a:gdLst/>
            <a:ahLst/>
            <a:cxnLst/>
            <a:rect l="l" t="t" r="r" b="b"/>
            <a:pathLst>
              <a:path w="261620" h="70485">
                <a:moveTo>
                  <a:pt x="27811" y="55578"/>
                </a:moveTo>
                <a:lnTo>
                  <a:pt x="17012" y="53386"/>
                </a:lnTo>
                <a:lnTo>
                  <a:pt x="8169" y="47416"/>
                </a:lnTo>
                <a:lnTo>
                  <a:pt x="2194" y="38580"/>
                </a:lnTo>
                <a:lnTo>
                  <a:pt x="0" y="27789"/>
                </a:lnTo>
                <a:lnTo>
                  <a:pt x="2041" y="17752"/>
                </a:lnTo>
                <a:lnTo>
                  <a:pt x="27811" y="0"/>
                </a:lnTo>
                <a:lnTo>
                  <a:pt x="38639" y="2181"/>
                </a:lnTo>
                <a:lnTo>
                  <a:pt x="47475" y="8132"/>
                </a:lnTo>
                <a:lnTo>
                  <a:pt x="48708" y="9962"/>
                </a:lnTo>
                <a:lnTo>
                  <a:pt x="18298" y="9962"/>
                </a:lnTo>
                <a:lnTo>
                  <a:pt x="10650" y="17752"/>
                </a:lnTo>
                <a:lnTo>
                  <a:pt x="10650" y="37826"/>
                </a:lnTo>
                <a:lnTo>
                  <a:pt x="18298" y="45616"/>
                </a:lnTo>
                <a:lnTo>
                  <a:pt x="48680" y="45616"/>
                </a:lnTo>
                <a:lnTo>
                  <a:pt x="47463" y="47416"/>
                </a:lnTo>
                <a:lnTo>
                  <a:pt x="38620" y="53386"/>
                </a:lnTo>
                <a:lnTo>
                  <a:pt x="27811" y="55578"/>
                </a:lnTo>
                <a:close/>
              </a:path>
              <a:path w="261620" h="70485">
                <a:moveTo>
                  <a:pt x="48680" y="45616"/>
                </a:moveTo>
                <a:lnTo>
                  <a:pt x="37311" y="45616"/>
                </a:lnTo>
                <a:lnTo>
                  <a:pt x="44960" y="37826"/>
                </a:lnTo>
                <a:lnTo>
                  <a:pt x="44960" y="17752"/>
                </a:lnTo>
                <a:lnTo>
                  <a:pt x="37311" y="9962"/>
                </a:lnTo>
                <a:lnTo>
                  <a:pt x="48708" y="9962"/>
                </a:lnTo>
                <a:lnTo>
                  <a:pt x="53428" y="16965"/>
                </a:lnTo>
                <a:lnTo>
                  <a:pt x="55610" y="27789"/>
                </a:lnTo>
                <a:lnTo>
                  <a:pt x="53423" y="38580"/>
                </a:lnTo>
                <a:lnTo>
                  <a:pt x="48680" y="45616"/>
                </a:lnTo>
                <a:close/>
              </a:path>
              <a:path w="261620" h="70485">
                <a:moveTo>
                  <a:pt x="202087" y="54811"/>
                </a:moveTo>
                <a:lnTo>
                  <a:pt x="191340" y="54811"/>
                </a:lnTo>
                <a:lnTo>
                  <a:pt x="213209" y="767"/>
                </a:lnTo>
                <a:lnTo>
                  <a:pt x="225433" y="767"/>
                </a:lnTo>
                <a:lnTo>
                  <a:pt x="229718" y="11438"/>
                </a:lnTo>
                <a:lnTo>
                  <a:pt x="219176" y="11438"/>
                </a:lnTo>
                <a:lnTo>
                  <a:pt x="210208" y="34063"/>
                </a:lnTo>
                <a:lnTo>
                  <a:pt x="238802" y="34063"/>
                </a:lnTo>
                <a:lnTo>
                  <a:pt x="242392" y="43004"/>
                </a:lnTo>
                <a:lnTo>
                  <a:pt x="206734" y="43004"/>
                </a:lnTo>
                <a:lnTo>
                  <a:pt x="202087" y="54811"/>
                </a:lnTo>
                <a:close/>
              </a:path>
              <a:path w="261620" h="70485">
                <a:moveTo>
                  <a:pt x="238802" y="34063"/>
                </a:moveTo>
                <a:lnTo>
                  <a:pt x="228047" y="34063"/>
                </a:lnTo>
                <a:lnTo>
                  <a:pt x="219176" y="11438"/>
                </a:lnTo>
                <a:lnTo>
                  <a:pt x="229718" y="11438"/>
                </a:lnTo>
                <a:lnTo>
                  <a:pt x="238802" y="34063"/>
                </a:lnTo>
                <a:close/>
              </a:path>
              <a:path w="261620" h="70485">
                <a:moveTo>
                  <a:pt x="247133" y="54811"/>
                </a:moveTo>
                <a:lnTo>
                  <a:pt x="236252" y="54811"/>
                </a:lnTo>
                <a:lnTo>
                  <a:pt x="231593" y="43004"/>
                </a:lnTo>
                <a:lnTo>
                  <a:pt x="242392" y="43004"/>
                </a:lnTo>
                <a:lnTo>
                  <a:pt x="247133" y="54811"/>
                </a:lnTo>
                <a:close/>
              </a:path>
              <a:path w="261620" h="70485">
                <a:moveTo>
                  <a:pt x="261413" y="54811"/>
                </a:moveTo>
                <a:lnTo>
                  <a:pt x="251211" y="54811"/>
                </a:lnTo>
                <a:lnTo>
                  <a:pt x="251211" y="767"/>
                </a:lnTo>
                <a:lnTo>
                  <a:pt x="261413" y="767"/>
                </a:lnTo>
                <a:lnTo>
                  <a:pt x="261413" y="54811"/>
                </a:lnTo>
                <a:close/>
              </a:path>
              <a:path w="261620" h="70485">
                <a:moveTo>
                  <a:pt x="97035" y="20835"/>
                </a:moveTo>
                <a:lnTo>
                  <a:pt x="71320" y="20835"/>
                </a:lnTo>
                <a:lnTo>
                  <a:pt x="73861" y="17436"/>
                </a:lnTo>
                <a:lnTo>
                  <a:pt x="78738" y="15442"/>
                </a:lnTo>
                <a:lnTo>
                  <a:pt x="83761" y="15442"/>
                </a:lnTo>
                <a:lnTo>
                  <a:pt x="91338" y="16949"/>
                </a:lnTo>
                <a:lnTo>
                  <a:pt x="97035" y="20835"/>
                </a:lnTo>
                <a:close/>
              </a:path>
              <a:path w="261620" h="70485">
                <a:moveTo>
                  <a:pt x="71320" y="70253"/>
                </a:moveTo>
                <a:lnTo>
                  <a:pt x="61262" y="70253"/>
                </a:lnTo>
                <a:lnTo>
                  <a:pt x="61262" y="16207"/>
                </a:lnTo>
                <a:lnTo>
                  <a:pt x="71320" y="16207"/>
                </a:lnTo>
                <a:lnTo>
                  <a:pt x="71320" y="20835"/>
                </a:lnTo>
                <a:lnTo>
                  <a:pt x="97035" y="20835"/>
                </a:lnTo>
                <a:lnTo>
                  <a:pt x="97472" y="21133"/>
                </a:lnTo>
                <a:lnTo>
                  <a:pt x="99425" y="24156"/>
                </a:lnTo>
                <a:lnTo>
                  <a:pt x="76342" y="24156"/>
                </a:lnTo>
                <a:lnTo>
                  <a:pt x="71235" y="28638"/>
                </a:lnTo>
                <a:lnTo>
                  <a:pt x="71235" y="42383"/>
                </a:lnTo>
                <a:lnTo>
                  <a:pt x="76342" y="46865"/>
                </a:lnTo>
                <a:lnTo>
                  <a:pt x="99425" y="46865"/>
                </a:lnTo>
                <a:lnTo>
                  <a:pt x="97472" y="49888"/>
                </a:lnTo>
                <a:lnTo>
                  <a:pt x="96243" y="50726"/>
                </a:lnTo>
                <a:lnTo>
                  <a:pt x="71320" y="50726"/>
                </a:lnTo>
                <a:lnTo>
                  <a:pt x="71320" y="70253"/>
                </a:lnTo>
                <a:close/>
              </a:path>
              <a:path w="261620" h="70485">
                <a:moveTo>
                  <a:pt x="99425" y="46865"/>
                </a:moveTo>
                <a:lnTo>
                  <a:pt x="87767" y="46865"/>
                </a:lnTo>
                <a:lnTo>
                  <a:pt x="92850" y="42383"/>
                </a:lnTo>
                <a:lnTo>
                  <a:pt x="92850" y="28638"/>
                </a:lnTo>
                <a:lnTo>
                  <a:pt x="87767" y="24156"/>
                </a:lnTo>
                <a:lnTo>
                  <a:pt x="99425" y="24156"/>
                </a:lnTo>
                <a:lnTo>
                  <a:pt x="101578" y="27489"/>
                </a:lnTo>
                <a:lnTo>
                  <a:pt x="103076" y="35510"/>
                </a:lnTo>
                <a:lnTo>
                  <a:pt x="101578" y="43532"/>
                </a:lnTo>
                <a:lnTo>
                  <a:pt x="99425" y="46865"/>
                </a:lnTo>
                <a:close/>
              </a:path>
              <a:path w="261620" h="70485">
                <a:moveTo>
                  <a:pt x="83761" y="55578"/>
                </a:moveTo>
                <a:lnTo>
                  <a:pt x="78581" y="55578"/>
                </a:lnTo>
                <a:lnTo>
                  <a:pt x="73861" y="53890"/>
                </a:lnTo>
                <a:lnTo>
                  <a:pt x="71320" y="50726"/>
                </a:lnTo>
                <a:lnTo>
                  <a:pt x="96243" y="50726"/>
                </a:lnTo>
                <a:lnTo>
                  <a:pt x="91338" y="54071"/>
                </a:lnTo>
                <a:lnTo>
                  <a:pt x="83761" y="55578"/>
                </a:lnTo>
                <a:close/>
              </a:path>
              <a:path w="261620" h="70485">
                <a:moveTo>
                  <a:pt x="137133" y="55578"/>
                </a:moveTo>
                <a:lnTo>
                  <a:pt x="127015" y="55578"/>
                </a:lnTo>
                <a:lnTo>
                  <a:pt x="118686" y="54060"/>
                </a:lnTo>
                <a:lnTo>
                  <a:pt x="112409" y="49858"/>
                </a:lnTo>
                <a:lnTo>
                  <a:pt x="108449" y="43499"/>
                </a:lnTo>
                <a:lnTo>
                  <a:pt x="107070" y="35510"/>
                </a:lnTo>
                <a:lnTo>
                  <a:pt x="108596" y="27522"/>
                </a:lnTo>
                <a:lnTo>
                  <a:pt x="112784" y="21155"/>
                </a:lnTo>
                <a:lnTo>
                  <a:pt x="119008" y="16960"/>
                </a:lnTo>
                <a:lnTo>
                  <a:pt x="126701" y="15442"/>
                </a:lnTo>
                <a:lnTo>
                  <a:pt x="134704" y="16960"/>
                </a:lnTo>
                <a:lnTo>
                  <a:pt x="140921" y="21155"/>
                </a:lnTo>
                <a:lnTo>
                  <a:pt x="142426" y="23561"/>
                </a:lnTo>
                <a:lnTo>
                  <a:pt x="122065" y="23561"/>
                </a:lnTo>
                <a:lnTo>
                  <a:pt x="118047" y="26699"/>
                </a:lnTo>
                <a:lnTo>
                  <a:pt x="116958" y="31565"/>
                </a:lnTo>
                <a:lnTo>
                  <a:pt x="145531" y="31565"/>
                </a:lnTo>
                <a:lnTo>
                  <a:pt x="146101" y="34743"/>
                </a:lnTo>
                <a:lnTo>
                  <a:pt x="146101" y="38688"/>
                </a:lnTo>
                <a:lnTo>
                  <a:pt x="116873" y="38688"/>
                </a:lnTo>
                <a:lnTo>
                  <a:pt x="117740" y="43499"/>
                </a:lnTo>
                <a:lnTo>
                  <a:pt x="117805" y="43863"/>
                </a:lnTo>
                <a:lnTo>
                  <a:pt x="121751" y="47489"/>
                </a:lnTo>
                <a:lnTo>
                  <a:pt x="144189" y="47489"/>
                </a:lnTo>
                <a:lnTo>
                  <a:pt x="143608" y="49476"/>
                </a:lnTo>
                <a:lnTo>
                  <a:pt x="137133" y="55578"/>
                </a:lnTo>
                <a:close/>
              </a:path>
              <a:path w="261620" h="70485">
                <a:moveTo>
                  <a:pt x="145531" y="31565"/>
                </a:moveTo>
                <a:lnTo>
                  <a:pt x="136504" y="31565"/>
                </a:lnTo>
                <a:lnTo>
                  <a:pt x="136092" y="27522"/>
                </a:lnTo>
                <a:lnTo>
                  <a:pt x="136032" y="26930"/>
                </a:lnTo>
                <a:lnTo>
                  <a:pt x="132110" y="23561"/>
                </a:lnTo>
                <a:lnTo>
                  <a:pt x="142426" y="23561"/>
                </a:lnTo>
                <a:lnTo>
                  <a:pt x="144765" y="27298"/>
                </a:lnTo>
                <a:lnTo>
                  <a:pt x="145531" y="31565"/>
                </a:lnTo>
                <a:close/>
              </a:path>
              <a:path w="261620" h="70485">
                <a:moveTo>
                  <a:pt x="144189" y="47489"/>
                </a:moveTo>
                <a:lnTo>
                  <a:pt x="131106" y="47489"/>
                </a:lnTo>
                <a:lnTo>
                  <a:pt x="134579" y="45463"/>
                </a:lnTo>
                <a:lnTo>
                  <a:pt x="135814" y="42607"/>
                </a:lnTo>
                <a:lnTo>
                  <a:pt x="145617" y="42607"/>
                </a:lnTo>
                <a:lnTo>
                  <a:pt x="144189" y="47489"/>
                </a:lnTo>
                <a:close/>
              </a:path>
              <a:path w="261620" h="70485">
                <a:moveTo>
                  <a:pt x="186598" y="20776"/>
                </a:moveTo>
                <a:lnTo>
                  <a:pt x="161471" y="20776"/>
                </a:lnTo>
                <a:lnTo>
                  <a:pt x="163625" y="17459"/>
                </a:lnTo>
                <a:lnTo>
                  <a:pt x="168345" y="15442"/>
                </a:lnTo>
                <a:lnTo>
                  <a:pt x="181634" y="15442"/>
                </a:lnTo>
                <a:lnTo>
                  <a:pt x="186598" y="20776"/>
                </a:lnTo>
                <a:close/>
              </a:path>
              <a:path w="261620" h="70485">
                <a:moveTo>
                  <a:pt x="161471" y="54811"/>
                </a:moveTo>
                <a:lnTo>
                  <a:pt x="151414" y="54811"/>
                </a:lnTo>
                <a:lnTo>
                  <a:pt x="151414" y="16207"/>
                </a:lnTo>
                <a:lnTo>
                  <a:pt x="161471" y="16207"/>
                </a:lnTo>
                <a:lnTo>
                  <a:pt x="161471" y="20776"/>
                </a:lnTo>
                <a:lnTo>
                  <a:pt x="186598" y="20776"/>
                </a:lnTo>
                <a:lnTo>
                  <a:pt x="187516" y="21762"/>
                </a:lnTo>
                <a:lnTo>
                  <a:pt x="187516" y="24097"/>
                </a:lnTo>
                <a:lnTo>
                  <a:pt x="164702" y="24097"/>
                </a:lnTo>
                <a:lnTo>
                  <a:pt x="161471" y="28010"/>
                </a:lnTo>
                <a:lnTo>
                  <a:pt x="161471" y="54811"/>
                </a:lnTo>
                <a:close/>
              </a:path>
              <a:path w="261620" h="70485">
                <a:moveTo>
                  <a:pt x="187516" y="54811"/>
                </a:moveTo>
                <a:lnTo>
                  <a:pt x="177458" y="54811"/>
                </a:lnTo>
                <a:lnTo>
                  <a:pt x="177458" y="27782"/>
                </a:lnTo>
                <a:lnTo>
                  <a:pt x="174820" y="24097"/>
                </a:lnTo>
                <a:lnTo>
                  <a:pt x="187516" y="24097"/>
                </a:lnTo>
                <a:lnTo>
                  <a:pt x="187516" y="54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874787" y="3198160"/>
            <a:ext cx="6794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latin typeface="Calibri"/>
                <a:cs typeface="Calibri"/>
              </a:rPr>
              <a:t>6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215"/>
              <a:t>Key</a:t>
            </a:r>
            <a:r>
              <a:rPr dirty="0" sz="3000" spc="155"/>
              <a:t> </a:t>
            </a:r>
            <a:r>
              <a:rPr dirty="0" sz="3000" spc="85"/>
              <a:t>Partners</a:t>
            </a:r>
            <a:endParaRPr sz="30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830" y="1511011"/>
            <a:ext cx="3848091" cy="5576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25" y="2947948"/>
            <a:ext cx="2784975" cy="12896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2450" y="963274"/>
            <a:ext cx="3701724" cy="146224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38850" y="3247251"/>
            <a:ext cx="4055337" cy="7268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9606" y="0"/>
            <a:ext cx="3674387" cy="51434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9193" y="4857135"/>
            <a:ext cx="981710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10">
                <a:solidFill>
                  <a:srgbClr val="595959"/>
                </a:solidFill>
                <a:latin typeface="Calibri"/>
                <a:cs typeface="Calibri"/>
              </a:rPr>
              <a:t>OpenAI</a:t>
            </a:r>
            <a:r>
              <a:rPr dirty="0" sz="500" spc="5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500" spc="10">
                <a:solidFill>
                  <a:srgbClr val="595959"/>
                </a:solidFill>
                <a:latin typeface="Calibri"/>
                <a:cs typeface="Calibri"/>
              </a:rPr>
              <a:t>Conﬁdential</a:t>
            </a:r>
            <a:r>
              <a:rPr dirty="0" sz="500" spc="5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500" spc="10">
                <a:solidFill>
                  <a:srgbClr val="595959"/>
                </a:solidFill>
                <a:latin typeface="Calibri"/>
                <a:cs typeface="Calibri"/>
              </a:rPr>
              <a:t>&amp;</a:t>
            </a:r>
            <a:r>
              <a:rPr dirty="0" sz="500" spc="5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Calibri"/>
                <a:cs typeface="Calibri"/>
              </a:rPr>
              <a:t>Proprietary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219201" y="2210303"/>
            <a:ext cx="395541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135"/>
              <a:t>Policies</a:t>
            </a:r>
            <a:r>
              <a:rPr dirty="0" sz="3000" spc="170"/>
              <a:t> </a:t>
            </a:r>
            <a:r>
              <a:rPr dirty="0" sz="3000"/>
              <a:t>to</a:t>
            </a:r>
            <a:r>
              <a:rPr dirty="0" sz="3000" spc="175"/>
              <a:t> </a:t>
            </a:r>
            <a:r>
              <a:rPr dirty="0" sz="3000" spc="90"/>
              <a:t>Protect</a:t>
            </a:r>
            <a:r>
              <a:rPr dirty="0" sz="3000" spc="175"/>
              <a:t> </a:t>
            </a:r>
            <a:r>
              <a:rPr dirty="0" sz="3000" spc="204"/>
              <a:t>Kids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113" y="4830763"/>
            <a:ext cx="99186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10">
                <a:latin typeface="Calibri"/>
                <a:cs typeface="Calibri"/>
              </a:rPr>
              <a:t>Conﬁdential</a:t>
            </a:r>
            <a:r>
              <a:rPr dirty="0" sz="600" spc="90">
                <a:latin typeface="Calibri"/>
                <a:cs typeface="Calibri"/>
              </a:rPr>
              <a:t> </a:t>
            </a:r>
            <a:r>
              <a:rPr dirty="0" sz="600" spc="10">
                <a:latin typeface="Calibri"/>
                <a:cs typeface="Calibri"/>
              </a:rPr>
              <a:t>and</a:t>
            </a:r>
            <a:r>
              <a:rPr dirty="0" sz="600" spc="95">
                <a:latin typeface="Calibri"/>
                <a:cs typeface="Calibri"/>
              </a:rPr>
              <a:t> </a:t>
            </a:r>
            <a:r>
              <a:rPr dirty="0" sz="600" spc="-10">
                <a:latin typeface="Calibri"/>
                <a:cs typeface="Calibri"/>
              </a:rPr>
              <a:t>proprietary.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41882" y="4828852"/>
            <a:ext cx="6794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latin typeface="Calibri"/>
                <a:cs typeface="Calibri"/>
              </a:rPr>
              <a:t>8</a:t>
            </a:r>
            <a:endParaRPr sz="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28" y="114300"/>
            <a:ext cx="8913114" cy="40429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86862" y="159539"/>
            <a:ext cx="833027" cy="22923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2949575" cy="40957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500" spc="-50">
                <a:latin typeface="Tahoma"/>
                <a:cs typeface="Tahoma"/>
              </a:rPr>
              <a:t>Teen</a:t>
            </a:r>
            <a:r>
              <a:rPr dirty="0" sz="2500" spc="-165">
                <a:latin typeface="Tahoma"/>
                <a:cs typeface="Tahoma"/>
              </a:rPr>
              <a:t> </a:t>
            </a:r>
            <a:r>
              <a:rPr dirty="0" sz="2500" spc="-10">
                <a:latin typeface="Tahoma"/>
                <a:cs typeface="Tahoma"/>
              </a:rPr>
              <a:t>Safety</a:t>
            </a:r>
            <a:r>
              <a:rPr dirty="0" sz="2500" spc="-160">
                <a:latin typeface="Tahoma"/>
                <a:cs typeface="Tahoma"/>
              </a:rPr>
              <a:t> </a:t>
            </a:r>
            <a:r>
              <a:rPr dirty="0" sz="2500" spc="-25">
                <a:latin typeface="Tahoma"/>
                <a:cs typeface="Tahoma"/>
              </a:rPr>
              <a:t>Blueprint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5141" y="1480878"/>
            <a:ext cx="10845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5" b="1">
                <a:latin typeface="Tahoma"/>
                <a:cs typeface="Tahoma"/>
              </a:rPr>
              <a:t>Age</a:t>
            </a:r>
            <a:r>
              <a:rPr dirty="0" sz="1200" spc="-100" b="1">
                <a:latin typeface="Tahoma"/>
                <a:cs typeface="Tahoma"/>
              </a:rPr>
              <a:t> </a:t>
            </a:r>
            <a:r>
              <a:rPr dirty="0" sz="1200" spc="-55" b="1">
                <a:latin typeface="Tahoma"/>
                <a:cs typeface="Tahoma"/>
              </a:rPr>
              <a:t>Estimation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9566" y="1470628"/>
            <a:ext cx="38233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981200" algn="l"/>
              </a:tabLst>
            </a:pPr>
            <a:r>
              <a:rPr dirty="0" sz="1200" spc="-90" b="1">
                <a:latin typeface="Tahoma"/>
                <a:cs typeface="Tahoma"/>
              </a:rPr>
              <a:t>Identify</a:t>
            </a:r>
            <a:r>
              <a:rPr dirty="0" sz="1200" spc="-80" b="1">
                <a:latin typeface="Tahoma"/>
                <a:cs typeface="Tahoma"/>
              </a:rPr>
              <a:t> </a:t>
            </a:r>
            <a:r>
              <a:rPr dirty="0" sz="1200" spc="-185" b="1">
                <a:latin typeface="Tahoma"/>
                <a:cs typeface="Tahoma"/>
              </a:rPr>
              <a:t>&amp;</a:t>
            </a:r>
            <a:r>
              <a:rPr dirty="0" sz="1200" spc="-75" b="1">
                <a:latin typeface="Tahoma"/>
                <a:cs typeface="Tahoma"/>
              </a:rPr>
              <a:t> </a:t>
            </a:r>
            <a:r>
              <a:rPr dirty="0" sz="1200" spc="-70" b="1">
                <a:latin typeface="Tahoma"/>
                <a:cs typeface="Tahoma"/>
              </a:rPr>
              <a:t>Mitigate</a:t>
            </a:r>
            <a:r>
              <a:rPr dirty="0" sz="1200" spc="-75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Risks</a:t>
            </a:r>
            <a:r>
              <a:rPr dirty="0" sz="1200" b="1">
                <a:latin typeface="Tahoma"/>
                <a:cs typeface="Tahoma"/>
              </a:rPr>
              <a:t>	</a:t>
            </a:r>
            <a:r>
              <a:rPr dirty="0" sz="1200" spc="-75" b="1">
                <a:latin typeface="Tahoma"/>
                <a:cs typeface="Tahoma"/>
              </a:rPr>
              <a:t>Default</a:t>
            </a:r>
            <a:r>
              <a:rPr dirty="0" sz="1200" spc="-70" b="1">
                <a:latin typeface="Tahoma"/>
                <a:cs typeface="Tahoma"/>
              </a:rPr>
              <a:t> </a:t>
            </a:r>
            <a:r>
              <a:rPr dirty="0" sz="1200" spc="-60" b="1">
                <a:latin typeface="Tahoma"/>
                <a:cs typeface="Tahoma"/>
              </a:rPr>
              <a:t>Safety</a:t>
            </a:r>
            <a:r>
              <a:rPr dirty="0" sz="1200" spc="-65" b="1">
                <a:latin typeface="Tahoma"/>
                <a:cs typeface="Tahoma"/>
              </a:rPr>
              <a:t> </a:t>
            </a:r>
            <a:r>
              <a:rPr dirty="0" sz="1200" spc="-50" b="1">
                <a:latin typeface="Tahoma"/>
                <a:cs typeface="Tahoma"/>
              </a:rPr>
              <a:t>Protections </a:t>
            </a:r>
            <a:r>
              <a:rPr dirty="0" sz="1200" spc="-135" b="1">
                <a:latin typeface="Tahoma"/>
                <a:cs typeface="Tahoma"/>
              </a:rPr>
              <a:t>(U18</a:t>
            </a:r>
            <a:r>
              <a:rPr dirty="0" sz="1200" spc="-70" b="1">
                <a:latin typeface="Tahoma"/>
                <a:cs typeface="Tahoma"/>
              </a:rPr>
              <a:t> </a:t>
            </a:r>
            <a:r>
              <a:rPr dirty="0" sz="1200" spc="-65" b="1">
                <a:latin typeface="Tahoma"/>
                <a:cs typeface="Tahoma"/>
              </a:rPr>
              <a:t>Transparent </a:t>
            </a:r>
            <a:r>
              <a:rPr dirty="0" sz="1200" spc="-10" b="1">
                <a:latin typeface="Tahoma"/>
                <a:cs typeface="Tahoma"/>
              </a:rPr>
              <a:t>Policies)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8730" y="1470633"/>
            <a:ext cx="16275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0" b="1">
                <a:latin typeface="Tahoma"/>
                <a:cs typeface="Tahoma"/>
              </a:rPr>
              <a:t>Offer</a:t>
            </a:r>
            <a:r>
              <a:rPr dirty="0" sz="1200" spc="-65" b="1">
                <a:latin typeface="Tahoma"/>
                <a:cs typeface="Tahoma"/>
              </a:rPr>
              <a:t> </a:t>
            </a:r>
            <a:r>
              <a:rPr dirty="0" sz="1200" spc="-80" b="1">
                <a:latin typeface="Tahoma"/>
                <a:cs typeface="Tahoma"/>
              </a:rPr>
              <a:t>Parental</a:t>
            </a:r>
            <a:r>
              <a:rPr dirty="0" sz="1200" spc="-65" b="1">
                <a:latin typeface="Tahoma"/>
                <a:cs typeface="Tahoma"/>
              </a:rPr>
              <a:t> </a:t>
            </a:r>
            <a:r>
              <a:rPr dirty="0" sz="1200" spc="-30" b="1">
                <a:latin typeface="Tahoma"/>
                <a:cs typeface="Tahoma"/>
              </a:rPr>
              <a:t>Controls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62722" y="1480878"/>
            <a:ext cx="7423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60" b="1">
                <a:latin typeface="Tahoma"/>
                <a:cs typeface="Tahoma"/>
              </a:rPr>
              <a:t>Design</a:t>
            </a:r>
            <a:r>
              <a:rPr dirty="0" sz="1200" spc="-70" b="1">
                <a:latin typeface="Tahoma"/>
                <a:cs typeface="Tahoma"/>
              </a:rPr>
              <a:t> </a:t>
            </a:r>
            <a:r>
              <a:rPr dirty="0" sz="1200" spc="-60" b="1">
                <a:latin typeface="Tahoma"/>
                <a:cs typeface="Tahoma"/>
              </a:rPr>
              <a:t>for </a:t>
            </a:r>
            <a:r>
              <a:rPr dirty="0" sz="1200" spc="-55" b="1">
                <a:latin typeface="Tahoma"/>
                <a:cs typeface="Tahoma"/>
              </a:rPr>
              <a:t>Wellbeing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432549" y="2088250"/>
            <a:ext cx="1464945" cy="1784350"/>
            <a:chOff x="7432549" y="2088250"/>
            <a:chExt cx="1464945" cy="178435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32549" y="2088250"/>
              <a:ext cx="1464912" cy="17838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89699" y="2126350"/>
              <a:ext cx="1350611" cy="1669507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57650" y="2088250"/>
            <a:ext cx="1464945" cy="1824355"/>
            <a:chOff x="157650" y="2088250"/>
            <a:chExt cx="1464945" cy="182435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7650" y="2088250"/>
              <a:ext cx="1464912" cy="182396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4800" y="2126350"/>
              <a:ext cx="1350612" cy="170966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976155" y="2088250"/>
            <a:ext cx="1530985" cy="1808480"/>
            <a:chOff x="1976155" y="2088250"/>
            <a:chExt cx="1530985" cy="180848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76155" y="2088250"/>
              <a:ext cx="1530649" cy="180790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33305" y="2126350"/>
              <a:ext cx="1416349" cy="1693602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816412" y="2095484"/>
            <a:ext cx="1530350" cy="1793875"/>
            <a:chOff x="3816412" y="2095484"/>
            <a:chExt cx="1530350" cy="1793875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16412" y="2095484"/>
              <a:ext cx="1530288" cy="17934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73562" y="2133584"/>
              <a:ext cx="1415988" cy="1679137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5656647" y="2082255"/>
            <a:ext cx="1464945" cy="1796414"/>
            <a:chOff x="5656647" y="2082255"/>
            <a:chExt cx="1464945" cy="1796414"/>
          </a:xfrm>
        </p:grpSpPr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56647" y="2082255"/>
              <a:ext cx="1464911" cy="17957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13797" y="2120355"/>
              <a:ext cx="1350610" cy="16814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ASM Privacy and Consumer Protection Hrg - Parental Controls - 3/17/26</dc:title>
  <dcterms:created xsi:type="dcterms:W3CDTF">2026-03-16T17:12:35Z</dcterms:created>
  <dcterms:modified xsi:type="dcterms:W3CDTF">2026-03-16T17:12:35Z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2026-03-16T00:00:00Z</vt:filetime>
  </property>
  <property fmtid="{D5CDD505-2E9C-101B-9397-08002B2CF9AE}" pid="3" name="Creator">
    <vt:lpwstr>Google</vt:lpwstr>
  </property>
  <property fmtid="{D5CDD505-2E9C-101B-9397-08002B2CF9AE}" pid="4" name="LastSaved">
    <vt:filetime>2026-03-16T00:00:00Z</vt:filetime>
  </property>
</Properties>
</file>