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20104100" cy="11309350"/>
  <p:notesSz cx="20104100" cy="113093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444" y="4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95418" y="324109"/>
            <a:ext cx="18338916" cy="14753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6333236"/>
            <a:ext cx="14072870" cy="28273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5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45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005205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0353611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95418" y="161424"/>
            <a:ext cx="18338916" cy="24362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035515" y="3254762"/>
            <a:ext cx="9378950" cy="41967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5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7" Type="http://schemas.openxmlformats.org/officeDocument/2006/relationships/hyperlink" Target="https://www.pewresearch.org/internet/2020/07/28/parenting-children-in-the-age-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g"/><Relationship Id="rId5" Type="http://schemas.openxmlformats.org/officeDocument/2006/relationships/image" Target="../media/image13.png"/><Relationship Id="rId4" Type="http://schemas.openxmlformats.org/officeDocument/2006/relationships/image" Target="../media/image2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2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3.png"/><Relationship Id="rId4" Type="http://schemas.openxmlformats.org/officeDocument/2006/relationships/image" Target="../media/image2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7" Type="http://schemas.openxmlformats.org/officeDocument/2006/relationships/image" Target="../media/image1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3.png"/><Relationship Id="rId4" Type="http://schemas.openxmlformats.org/officeDocument/2006/relationships/image" Target="../media/image2.jp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4.jpg"/><Relationship Id="rId7" Type="http://schemas.openxmlformats.org/officeDocument/2006/relationships/image" Target="../media/image19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2.jp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4.jpg"/><Relationship Id="rId7" Type="http://schemas.openxmlformats.org/officeDocument/2006/relationships/image" Target="../media/image19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2.jpg"/><Relationship Id="rId9" Type="http://schemas.openxmlformats.org/officeDocument/2006/relationships/image" Target="../media/image21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4.jpg"/><Relationship Id="rId7" Type="http://schemas.openxmlformats.org/officeDocument/2006/relationships/image" Target="../media/image19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11" Type="http://schemas.openxmlformats.org/officeDocument/2006/relationships/image" Target="../media/image23.png"/><Relationship Id="rId5" Type="http://schemas.openxmlformats.org/officeDocument/2006/relationships/image" Target="../media/image17.png"/><Relationship Id="rId10" Type="http://schemas.openxmlformats.org/officeDocument/2006/relationships/image" Target="../media/image22.png"/><Relationship Id="rId4" Type="http://schemas.openxmlformats.org/officeDocument/2006/relationships/image" Target="../media/image2.jpg"/><Relationship Id="rId9" Type="http://schemas.openxmlformats.org/officeDocument/2006/relationships/image" Target="../media/image21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jp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jpg"/><Relationship Id="rId4" Type="http://schemas.openxmlformats.org/officeDocument/2006/relationships/image" Target="../media/image2.jp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g"/><Relationship Id="rId3" Type="http://schemas.openxmlformats.org/officeDocument/2006/relationships/image" Target="../media/image2.jpg"/><Relationship Id="rId7" Type="http://schemas.openxmlformats.org/officeDocument/2006/relationships/image" Target="../media/image10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g"/><Relationship Id="rId5" Type="http://schemas.openxmlformats.org/officeDocument/2006/relationships/image" Target="../media/image8.jpg"/><Relationship Id="rId4" Type="http://schemas.openxmlformats.org/officeDocument/2006/relationships/image" Target="../media/image4.jpg"/><Relationship Id="rId9" Type="http://schemas.openxmlformats.org/officeDocument/2006/relationships/image" Target="../media/image12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97815" y="6673956"/>
            <a:ext cx="4949825" cy="15963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7400"/>
              </a:lnSpc>
              <a:spcBef>
                <a:spcPts val="95"/>
              </a:spcBef>
            </a:pPr>
            <a:r>
              <a:rPr sz="3200" dirty="0">
                <a:solidFill>
                  <a:srgbClr val="53585F"/>
                </a:solidFill>
                <a:latin typeface="Century"/>
                <a:cs typeface="Century"/>
              </a:rPr>
              <a:t>Sunny</a:t>
            </a:r>
            <a:r>
              <a:rPr sz="3200" spc="-185" dirty="0">
                <a:solidFill>
                  <a:srgbClr val="53585F"/>
                </a:solidFill>
                <a:latin typeface="Century"/>
                <a:cs typeface="Century"/>
              </a:rPr>
              <a:t> </a:t>
            </a:r>
            <a:r>
              <a:rPr sz="3200" dirty="0">
                <a:solidFill>
                  <a:srgbClr val="53585F"/>
                </a:solidFill>
                <a:latin typeface="Century"/>
                <a:cs typeface="Century"/>
              </a:rPr>
              <a:t>Xun</a:t>
            </a:r>
            <a:r>
              <a:rPr sz="3200" spc="-180" dirty="0">
                <a:solidFill>
                  <a:srgbClr val="53585F"/>
                </a:solidFill>
                <a:latin typeface="Century"/>
                <a:cs typeface="Century"/>
              </a:rPr>
              <a:t> Liu, </a:t>
            </a:r>
            <a:r>
              <a:rPr sz="3200" spc="-10" dirty="0">
                <a:solidFill>
                  <a:srgbClr val="53585F"/>
                </a:solidFill>
                <a:latin typeface="Century"/>
                <a:cs typeface="Century"/>
              </a:rPr>
              <a:t>Ph.D. </a:t>
            </a:r>
            <a:r>
              <a:rPr sz="3200" spc="-45" dirty="0">
                <a:solidFill>
                  <a:srgbClr val="53585F"/>
                </a:solidFill>
                <a:latin typeface="Century"/>
                <a:cs typeface="Century"/>
              </a:rPr>
              <a:t>Director</a:t>
            </a:r>
            <a:r>
              <a:rPr sz="3200" spc="-180" dirty="0">
                <a:solidFill>
                  <a:srgbClr val="53585F"/>
                </a:solidFill>
                <a:latin typeface="Century"/>
                <a:cs typeface="Century"/>
              </a:rPr>
              <a:t> </a:t>
            </a:r>
            <a:r>
              <a:rPr sz="3200" spc="120" dirty="0">
                <a:solidFill>
                  <a:srgbClr val="53585F"/>
                </a:solidFill>
                <a:latin typeface="Century"/>
                <a:cs typeface="Century"/>
              </a:rPr>
              <a:t>of</a:t>
            </a:r>
            <a:r>
              <a:rPr sz="3200" spc="-175" dirty="0">
                <a:solidFill>
                  <a:srgbClr val="53585F"/>
                </a:solidFill>
                <a:latin typeface="Century"/>
                <a:cs typeface="Century"/>
              </a:rPr>
              <a:t> </a:t>
            </a:r>
            <a:r>
              <a:rPr sz="3200" spc="-10" dirty="0">
                <a:solidFill>
                  <a:srgbClr val="53585F"/>
                </a:solidFill>
                <a:latin typeface="Century"/>
                <a:cs typeface="Century"/>
              </a:rPr>
              <a:t>Research </a:t>
            </a:r>
            <a:r>
              <a:rPr sz="3200" spc="-35" dirty="0">
                <a:solidFill>
                  <a:srgbClr val="53585F"/>
                </a:solidFill>
                <a:latin typeface="Century"/>
                <a:cs typeface="Century"/>
              </a:rPr>
              <a:t>Stanford</a:t>
            </a:r>
            <a:r>
              <a:rPr sz="3200" spc="-185" dirty="0">
                <a:solidFill>
                  <a:srgbClr val="53585F"/>
                </a:solidFill>
                <a:latin typeface="Century"/>
                <a:cs typeface="Century"/>
              </a:rPr>
              <a:t> </a:t>
            </a:r>
            <a:r>
              <a:rPr sz="3200" dirty="0">
                <a:solidFill>
                  <a:srgbClr val="53585F"/>
                </a:solidFill>
                <a:latin typeface="Century"/>
                <a:cs typeface="Century"/>
              </a:rPr>
              <a:t>Social</a:t>
            </a:r>
            <a:r>
              <a:rPr sz="3200" spc="-185" dirty="0">
                <a:solidFill>
                  <a:srgbClr val="53585F"/>
                </a:solidFill>
                <a:latin typeface="Century"/>
                <a:cs typeface="Century"/>
              </a:rPr>
              <a:t> </a:t>
            </a:r>
            <a:r>
              <a:rPr sz="3200" spc="-10" dirty="0">
                <a:solidFill>
                  <a:srgbClr val="53585F"/>
                </a:solidFill>
                <a:latin typeface="Century"/>
                <a:cs typeface="Century"/>
              </a:rPr>
              <a:t>Media</a:t>
            </a:r>
            <a:r>
              <a:rPr sz="3200" spc="-180" dirty="0">
                <a:solidFill>
                  <a:srgbClr val="53585F"/>
                </a:solidFill>
                <a:latin typeface="Century"/>
                <a:cs typeface="Century"/>
              </a:rPr>
              <a:t> </a:t>
            </a:r>
            <a:r>
              <a:rPr sz="3200" spc="-25" dirty="0">
                <a:solidFill>
                  <a:srgbClr val="53585F"/>
                </a:solidFill>
                <a:latin typeface="Century"/>
                <a:cs typeface="Century"/>
              </a:rPr>
              <a:t>Lab</a:t>
            </a:r>
            <a:endParaRPr sz="3200">
              <a:latin typeface="Century"/>
              <a:cs typeface="Century"/>
            </a:endParaRPr>
          </a:p>
        </p:txBody>
      </p:sp>
      <p:sp>
        <p:nvSpPr>
          <p:cNvPr id="3" name="object 3" descr="$PPTXTitle"/>
          <p:cNvSpPr txBox="1"/>
          <p:nvPr/>
        </p:nvSpPr>
        <p:spPr>
          <a:xfrm>
            <a:off x="1023917" y="1860105"/>
            <a:ext cx="17798415" cy="2478405"/>
          </a:xfrm>
          <a:prstGeom prst="rect">
            <a:avLst/>
          </a:prstGeom>
        </p:spPr>
        <p:txBody>
          <a:bodyPr vert="horz" wrap="square" lIns="0" tIns="135890" rIns="0" bIns="0" rtlCol="0">
            <a:spAutoFit/>
          </a:bodyPr>
          <a:lstStyle/>
          <a:p>
            <a:pPr marL="12700" marR="5080">
              <a:lnSpc>
                <a:spcPts val="9220"/>
              </a:lnSpc>
              <a:spcBef>
                <a:spcPts val="1070"/>
              </a:spcBef>
            </a:pPr>
            <a:r>
              <a:rPr sz="8400" b="1" spc="175" dirty="0">
                <a:latin typeface="Rockwell"/>
                <a:cs typeface="Rockwell"/>
              </a:rPr>
              <a:t>Parental</a:t>
            </a:r>
            <a:r>
              <a:rPr sz="8400" b="1" spc="80" dirty="0">
                <a:latin typeface="Rockwell"/>
                <a:cs typeface="Rockwell"/>
              </a:rPr>
              <a:t> </a:t>
            </a:r>
            <a:r>
              <a:rPr sz="8400" b="1" spc="125" dirty="0">
                <a:latin typeface="Rockwell"/>
                <a:cs typeface="Rockwell"/>
              </a:rPr>
              <a:t>Controls</a:t>
            </a:r>
            <a:r>
              <a:rPr sz="8400" b="1" spc="75" dirty="0">
                <a:latin typeface="Rockwell"/>
                <a:cs typeface="Rockwell"/>
              </a:rPr>
              <a:t> </a:t>
            </a:r>
            <a:r>
              <a:rPr sz="8400" b="1" spc="140" dirty="0">
                <a:latin typeface="Rockwell"/>
                <a:cs typeface="Rockwell"/>
              </a:rPr>
              <a:t>D</a:t>
            </a:r>
            <a:r>
              <a:rPr sz="8400" b="1" spc="15" dirty="0">
                <a:latin typeface="Rockwell"/>
                <a:cs typeface="Rockwell"/>
              </a:rPr>
              <a:t>o</a:t>
            </a:r>
            <a:r>
              <a:rPr sz="8400" b="1" spc="-95" dirty="0">
                <a:latin typeface="Rockwell"/>
                <a:cs typeface="Rockwell"/>
              </a:rPr>
              <a:t>n</a:t>
            </a:r>
            <a:r>
              <a:rPr sz="8400" b="1" spc="-280" dirty="0">
                <a:latin typeface="Rockwell"/>
                <a:cs typeface="Rockwell"/>
              </a:rPr>
              <a:t>’</a:t>
            </a:r>
            <a:r>
              <a:rPr sz="8400" b="1" spc="220" dirty="0">
                <a:latin typeface="Rockwell"/>
                <a:cs typeface="Rockwell"/>
              </a:rPr>
              <a:t>t</a:t>
            </a:r>
            <a:r>
              <a:rPr sz="8400" b="1" spc="-675" dirty="0">
                <a:latin typeface="Rockwell"/>
                <a:cs typeface="Rockwell"/>
              </a:rPr>
              <a:t> </a:t>
            </a:r>
            <a:r>
              <a:rPr sz="8400" b="1" spc="-480" dirty="0">
                <a:latin typeface="Rockwell"/>
                <a:cs typeface="Rockwell"/>
              </a:rPr>
              <a:t>W</a:t>
            </a:r>
            <a:r>
              <a:rPr sz="8400" b="1" spc="160" dirty="0">
                <a:latin typeface="Rockwell"/>
                <a:cs typeface="Rockwell"/>
              </a:rPr>
              <a:t>o</a:t>
            </a:r>
            <a:r>
              <a:rPr sz="8400" b="1" spc="-45" dirty="0">
                <a:latin typeface="Rockwell"/>
                <a:cs typeface="Rockwell"/>
              </a:rPr>
              <a:t>r</a:t>
            </a:r>
            <a:r>
              <a:rPr sz="8400" b="1" spc="365" dirty="0">
                <a:latin typeface="Rockwell"/>
                <a:cs typeface="Rockwell"/>
              </a:rPr>
              <a:t>k</a:t>
            </a:r>
            <a:r>
              <a:rPr sz="8400" b="1" spc="75" dirty="0">
                <a:latin typeface="Rockwell"/>
                <a:cs typeface="Rockwell"/>
              </a:rPr>
              <a:t> </a:t>
            </a:r>
            <a:r>
              <a:rPr sz="8400" b="1" spc="200" dirty="0">
                <a:latin typeface="Rockwell"/>
                <a:cs typeface="Rockwell"/>
              </a:rPr>
              <a:t>the </a:t>
            </a:r>
            <a:r>
              <a:rPr sz="8400" b="1" spc="-330" dirty="0">
                <a:latin typeface="Rockwell"/>
                <a:cs typeface="Rockwell"/>
              </a:rPr>
              <a:t>W</a:t>
            </a:r>
            <a:r>
              <a:rPr sz="8400" b="1" spc="434" dirty="0">
                <a:latin typeface="Rockwell"/>
                <a:cs typeface="Rockwell"/>
              </a:rPr>
              <a:t>a</a:t>
            </a:r>
            <a:r>
              <a:rPr sz="8400" b="1" spc="515" dirty="0">
                <a:latin typeface="Rockwell"/>
                <a:cs typeface="Rockwell"/>
              </a:rPr>
              <a:t>y</a:t>
            </a:r>
            <a:r>
              <a:rPr sz="8400" b="1" spc="20" dirty="0">
                <a:latin typeface="Rockwell"/>
                <a:cs typeface="Rockwell"/>
              </a:rPr>
              <a:t> </a:t>
            </a:r>
            <a:r>
              <a:rPr sz="8400" b="1" spc="235" dirty="0">
                <a:latin typeface="Rockwell"/>
                <a:cs typeface="Rockwell"/>
              </a:rPr>
              <a:t>Most</a:t>
            </a:r>
            <a:r>
              <a:rPr sz="8400" b="1" spc="20" dirty="0">
                <a:latin typeface="Rockwell"/>
                <a:cs typeface="Rockwell"/>
              </a:rPr>
              <a:t> </a:t>
            </a:r>
            <a:r>
              <a:rPr sz="8400" b="1" spc="160" dirty="0">
                <a:latin typeface="Rockwell"/>
                <a:cs typeface="Rockwell"/>
              </a:rPr>
              <a:t>Parents</a:t>
            </a:r>
            <a:r>
              <a:rPr sz="8400" b="1" spc="20" dirty="0">
                <a:latin typeface="Rockwell"/>
                <a:cs typeface="Rockwell"/>
              </a:rPr>
              <a:t> </a:t>
            </a:r>
            <a:r>
              <a:rPr sz="8400" b="1" spc="254" dirty="0">
                <a:latin typeface="Rockwell"/>
                <a:cs typeface="Rockwell"/>
              </a:rPr>
              <a:t>Expect</a:t>
            </a:r>
            <a:endParaRPr sz="8400">
              <a:latin typeface="Rockwell"/>
              <a:cs typeface="Rockwell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9805" y="10077727"/>
            <a:ext cx="2370426" cy="808517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6349868" y="10194547"/>
            <a:ext cx="3119364" cy="593253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71899" rIns="0" bIns="0" rtlCol="0">
            <a:spAutoFit/>
          </a:bodyPr>
          <a:lstStyle/>
          <a:p>
            <a:pPr marL="93980">
              <a:lnSpc>
                <a:spcPct val="100000"/>
              </a:lnSpc>
              <a:spcBef>
                <a:spcPts val="105"/>
              </a:spcBef>
            </a:pPr>
            <a:r>
              <a:rPr dirty="0"/>
              <a:t>1.</a:t>
            </a:r>
            <a:r>
              <a:rPr spc="-380" dirty="0"/>
              <a:t> </a:t>
            </a:r>
            <a:r>
              <a:rPr spc="-114" dirty="0"/>
              <a:t>Digital</a:t>
            </a:r>
            <a:r>
              <a:rPr spc="-325" dirty="0"/>
              <a:t> </a:t>
            </a:r>
            <a:r>
              <a:rPr spc="-160" dirty="0"/>
              <a:t>Parenting</a:t>
            </a:r>
            <a:r>
              <a:rPr spc="-330" dirty="0"/>
              <a:t> </a:t>
            </a:r>
            <a:r>
              <a:rPr spc="-220" dirty="0"/>
              <a:t>is</a:t>
            </a:r>
            <a:r>
              <a:rPr spc="-280" dirty="0"/>
              <a:t> </a:t>
            </a:r>
            <a:r>
              <a:rPr spc="-145" dirty="0"/>
              <a:t>Challenging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414009" y="10072184"/>
            <a:ext cx="2793365" cy="1047750"/>
            <a:chOff x="414009" y="10072184"/>
            <a:chExt cx="2793365" cy="104775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29805" y="10077727"/>
              <a:ext cx="2370426" cy="808517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14009" y="10072184"/>
              <a:ext cx="2793060" cy="1047397"/>
            </a:xfrm>
            <a:prstGeom prst="rect">
              <a:avLst/>
            </a:prstGeom>
          </p:spPr>
        </p:pic>
      </p:grpSp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6454577" y="10299255"/>
            <a:ext cx="3119364" cy="593253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062674" y="3965176"/>
            <a:ext cx="4157563" cy="3200892"/>
          </a:xfrm>
          <a:prstGeom prst="rect">
            <a:avLst/>
          </a:prstGeom>
        </p:spPr>
      </p:pic>
      <p:grpSp>
        <p:nvGrpSpPr>
          <p:cNvPr id="8" name="object 8"/>
          <p:cNvGrpSpPr/>
          <p:nvPr/>
        </p:nvGrpSpPr>
        <p:grpSpPr>
          <a:xfrm>
            <a:off x="7705079" y="4321495"/>
            <a:ext cx="10086975" cy="2488565"/>
            <a:chOff x="7705079" y="4321495"/>
            <a:chExt cx="10086975" cy="2488565"/>
          </a:xfrm>
        </p:grpSpPr>
        <p:pic>
          <p:nvPicPr>
            <p:cNvPr id="9" name="object 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088819" y="4347671"/>
              <a:ext cx="9676561" cy="2435901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7731256" y="4347672"/>
              <a:ext cx="10034270" cy="2436495"/>
            </a:xfrm>
            <a:custGeom>
              <a:avLst/>
              <a:gdLst/>
              <a:ahLst/>
              <a:cxnLst/>
              <a:rect l="l" t="t" r="r" b="b"/>
              <a:pathLst>
                <a:path w="10034269" h="2436495">
                  <a:moveTo>
                    <a:pt x="0" y="0"/>
                  </a:moveTo>
                  <a:lnTo>
                    <a:pt x="10034124" y="0"/>
                  </a:lnTo>
                  <a:lnTo>
                    <a:pt x="10034124" y="2435901"/>
                  </a:lnTo>
                  <a:lnTo>
                    <a:pt x="0" y="2435901"/>
                  </a:lnTo>
                  <a:lnTo>
                    <a:pt x="0" y="0"/>
                  </a:lnTo>
                  <a:close/>
                </a:path>
              </a:pathLst>
            </a:custGeom>
            <a:ln w="52354">
              <a:solidFill>
                <a:srgbClr val="8D160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7607065" y="7004898"/>
            <a:ext cx="10142855" cy="6750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9200"/>
              </a:lnSpc>
              <a:spcBef>
                <a:spcPts val="95"/>
              </a:spcBef>
            </a:pPr>
            <a:r>
              <a:rPr sz="1950" i="1" spc="-140" dirty="0">
                <a:solidFill>
                  <a:srgbClr val="53585F"/>
                </a:solidFill>
                <a:latin typeface="Verdana"/>
                <a:cs typeface="Verdana"/>
              </a:rPr>
              <a:t>Source: </a:t>
            </a:r>
            <a:r>
              <a:rPr sz="1950" i="1" spc="-135" dirty="0">
                <a:solidFill>
                  <a:srgbClr val="53585F"/>
                </a:solidFill>
                <a:latin typeface="Verdana"/>
                <a:cs typeface="Verdana"/>
                <a:hlinkClick r:id="rId7"/>
              </a:rPr>
              <a:t>https://www.pewresearch.org/internet/2020/07/28/parenting-</a:t>
            </a:r>
            <a:r>
              <a:rPr sz="1950" i="1" spc="-110" dirty="0">
                <a:solidFill>
                  <a:srgbClr val="53585F"/>
                </a:solidFill>
                <a:latin typeface="Verdana"/>
                <a:cs typeface="Verdana"/>
                <a:hlinkClick r:id="rId7"/>
              </a:rPr>
              <a:t>children-</a:t>
            </a:r>
            <a:r>
              <a:rPr sz="1950" i="1" spc="-150" dirty="0">
                <a:solidFill>
                  <a:srgbClr val="53585F"/>
                </a:solidFill>
                <a:latin typeface="Verdana"/>
                <a:cs typeface="Verdana"/>
                <a:hlinkClick r:id="rId7"/>
              </a:rPr>
              <a:t>in-</a:t>
            </a:r>
            <a:r>
              <a:rPr sz="1950" i="1" spc="-170" dirty="0">
                <a:solidFill>
                  <a:srgbClr val="53585F"/>
                </a:solidFill>
                <a:latin typeface="Verdana"/>
                <a:cs typeface="Verdana"/>
                <a:hlinkClick r:id="rId7"/>
              </a:rPr>
              <a:t>the-</a:t>
            </a:r>
            <a:r>
              <a:rPr sz="1950" i="1" spc="-20" dirty="0">
                <a:solidFill>
                  <a:srgbClr val="53585F"/>
                </a:solidFill>
                <a:latin typeface="Verdana"/>
                <a:cs typeface="Verdana"/>
                <a:hlinkClick r:id="rId7"/>
              </a:rPr>
              <a:t>age-</a:t>
            </a:r>
            <a:r>
              <a:rPr sz="1950" i="1" spc="-95" dirty="0">
                <a:solidFill>
                  <a:srgbClr val="53585F"/>
                </a:solidFill>
                <a:latin typeface="Verdana"/>
                <a:cs typeface="Verdana"/>
              </a:rPr>
              <a:t>of-</a:t>
            </a:r>
            <a:r>
              <a:rPr sz="1950" i="1" spc="-10" dirty="0">
                <a:solidFill>
                  <a:srgbClr val="53585F"/>
                </a:solidFill>
                <a:latin typeface="Verdana"/>
                <a:cs typeface="Verdana"/>
              </a:rPr>
              <a:t>screens/</a:t>
            </a:r>
            <a:endParaRPr sz="195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477044" y="419988"/>
            <a:ext cx="13692505" cy="1093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1.</a:t>
            </a:r>
            <a:r>
              <a:rPr spc="-380" dirty="0"/>
              <a:t> </a:t>
            </a:r>
            <a:r>
              <a:rPr spc="-114" dirty="0"/>
              <a:t>Digital</a:t>
            </a:r>
            <a:r>
              <a:rPr spc="-325" dirty="0"/>
              <a:t> </a:t>
            </a:r>
            <a:r>
              <a:rPr spc="-160" dirty="0"/>
              <a:t>Parenting</a:t>
            </a:r>
            <a:r>
              <a:rPr spc="-330" dirty="0"/>
              <a:t> </a:t>
            </a:r>
            <a:r>
              <a:rPr spc="-220" dirty="0"/>
              <a:t>is</a:t>
            </a:r>
            <a:r>
              <a:rPr spc="-280" dirty="0"/>
              <a:t> </a:t>
            </a:r>
            <a:r>
              <a:rPr spc="-145" dirty="0"/>
              <a:t>Challenging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414009" y="10072184"/>
            <a:ext cx="2793365" cy="1047750"/>
            <a:chOff x="414009" y="10072184"/>
            <a:chExt cx="2793365" cy="104775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29805" y="10077727"/>
              <a:ext cx="2370426" cy="808517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14009" y="10072184"/>
              <a:ext cx="2793060" cy="1047397"/>
            </a:xfrm>
            <a:prstGeom prst="rect">
              <a:avLst/>
            </a:prstGeom>
          </p:spPr>
        </p:pic>
      </p:grpSp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6349868" y="10194547"/>
            <a:ext cx="3119364" cy="593253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722434" y="2508146"/>
            <a:ext cx="1434743" cy="1104604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2752781" y="3654436"/>
            <a:ext cx="1363980" cy="4025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450" spc="-10" dirty="0">
                <a:latin typeface="Arial"/>
                <a:cs typeface="Arial"/>
              </a:rPr>
              <a:t>Parenting</a:t>
            </a:r>
            <a:endParaRPr sz="245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6319342" y="2229924"/>
            <a:ext cx="10575290" cy="2138680"/>
          </a:xfrm>
          <a:custGeom>
            <a:avLst/>
            <a:gdLst/>
            <a:ahLst/>
            <a:cxnLst/>
            <a:rect l="l" t="t" r="r" b="b"/>
            <a:pathLst>
              <a:path w="10575290" h="2138679">
                <a:moveTo>
                  <a:pt x="10479067" y="0"/>
                </a:moveTo>
                <a:lnTo>
                  <a:pt x="480025" y="0"/>
                </a:lnTo>
                <a:lnTo>
                  <a:pt x="442673" y="7523"/>
                </a:lnTo>
                <a:lnTo>
                  <a:pt x="412202" y="28051"/>
                </a:lnTo>
                <a:lnTo>
                  <a:pt x="391673" y="58523"/>
                </a:lnTo>
                <a:lnTo>
                  <a:pt x="384150" y="95874"/>
                </a:lnTo>
                <a:lnTo>
                  <a:pt x="384150" y="767974"/>
                </a:lnTo>
                <a:lnTo>
                  <a:pt x="0" y="960049"/>
                </a:lnTo>
                <a:lnTo>
                  <a:pt x="384150" y="1152125"/>
                </a:lnTo>
                <a:lnTo>
                  <a:pt x="384150" y="2042150"/>
                </a:lnTo>
                <a:lnTo>
                  <a:pt x="391673" y="2079552"/>
                </a:lnTo>
                <a:lnTo>
                  <a:pt x="412202" y="2110136"/>
                </a:lnTo>
                <a:lnTo>
                  <a:pt x="442673" y="2130777"/>
                </a:lnTo>
                <a:lnTo>
                  <a:pt x="480025" y="2138351"/>
                </a:lnTo>
                <a:lnTo>
                  <a:pt x="10479067" y="2138351"/>
                </a:lnTo>
                <a:lnTo>
                  <a:pt x="10516416" y="2130777"/>
                </a:lnTo>
                <a:lnTo>
                  <a:pt x="10546887" y="2110136"/>
                </a:lnTo>
                <a:lnTo>
                  <a:pt x="10567415" y="2079552"/>
                </a:lnTo>
                <a:lnTo>
                  <a:pt x="10574938" y="2042150"/>
                </a:lnTo>
                <a:lnTo>
                  <a:pt x="10574938" y="95874"/>
                </a:lnTo>
                <a:lnTo>
                  <a:pt x="10567415" y="58523"/>
                </a:lnTo>
                <a:lnTo>
                  <a:pt x="10546887" y="28051"/>
                </a:lnTo>
                <a:lnTo>
                  <a:pt x="10516416" y="7523"/>
                </a:lnTo>
                <a:lnTo>
                  <a:pt x="10479067" y="0"/>
                </a:lnTo>
                <a:close/>
              </a:path>
            </a:pathLst>
          </a:custGeom>
          <a:solidFill>
            <a:srgbClr val="B894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6838904" y="2395649"/>
            <a:ext cx="9919970" cy="17849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065" marR="5080" algn="ctr">
              <a:lnSpc>
                <a:spcPct val="111000"/>
              </a:lnSpc>
              <a:spcBef>
                <a:spcPts val="90"/>
              </a:spcBef>
            </a:pPr>
            <a:r>
              <a:rPr sz="2600" i="1" spc="-190" dirty="0">
                <a:solidFill>
                  <a:srgbClr val="FFFFFF"/>
                </a:solidFill>
                <a:latin typeface="Verdana"/>
                <a:cs typeface="Verdana"/>
              </a:rPr>
              <a:t>“[There</a:t>
            </a:r>
            <a:r>
              <a:rPr sz="2600" i="1" spc="-2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140" dirty="0">
                <a:solidFill>
                  <a:srgbClr val="FFFFFF"/>
                </a:solidFill>
                <a:latin typeface="Verdana"/>
                <a:cs typeface="Verdana"/>
              </a:rPr>
              <a:t>is</a:t>
            </a:r>
            <a:r>
              <a:rPr sz="2600" i="1" spc="-2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150" dirty="0">
                <a:solidFill>
                  <a:srgbClr val="FFFFFF"/>
                </a:solidFill>
                <a:latin typeface="Verdana"/>
                <a:cs typeface="Verdana"/>
              </a:rPr>
              <a:t>a]</a:t>
            </a:r>
            <a:r>
              <a:rPr sz="2600" i="1" spc="-2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155" dirty="0">
                <a:solidFill>
                  <a:srgbClr val="FFFFFF"/>
                </a:solidFill>
                <a:latin typeface="Verdana"/>
                <a:cs typeface="Verdana"/>
              </a:rPr>
              <a:t>pressure</a:t>
            </a:r>
            <a:r>
              <a:rPr sz="2600" i="1" spc="-2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135" dirty="0">
                <a:solidFill>
                  <a:srgbClr val="FFFFFF"/>
                </a:solidFill>
                <a:latin typeface="Verdana"/>
                <a:cs typeface="Verdana"/>
              </a:rPr>
              <a:t>to</a:t>
            </a:r>
            <a:r>
              <a:rPr sz="2600" i="1" spc="-2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165" dirty="0">
                <a:solidFill>
                  <a:srgbClr val="FFFFFF"/>
                </a:solidFill>
                <a:latin typeface="Verdana"/>
                <a:cs typeface="Verdana"/>
              </a:rPr>
              <a:t>be…</a:t>
            </a:r>
            <a:r>
              <a:rPr sz="2600" i="1" spc="-2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b="1" i="1" spc="75" dirty="0">
                <a:solidFill>
                  <a:srgbClr val="FFFFFF"/>
                </a:solidFill>
                <a:latin typeface="Arial"/>
                <a:cs typeface="Arial"/>
              </a:rPr>
              <a:t>everything,</a:t>
            </a:r>
            <a:r>
              <a:rPr sz="2600" b="1" i="1" spc="-1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i="1" spc="85" dirty="0">
                <a:solidFill>
                  <a:srgbClr val="FFFFFF"/>
                </a:solidFill>
                <a:latin typeface="Arial"/>
                <a:cs typeface="Arial"/>
              </a:rPr>
              <a:t>everywhere,</a:t>
            </a:r>
            <a:r>
              <a:rPr sz="2600" b="1" i="1" spc="-1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i="1" spc="95" dirty="0">
                <a:solidFill>
                  <a:srgbClr val="FFFFFF"/>
                </a:solidFill>
                <a:latin typeface="Arial"/>
                <a:cs typeface="Arial"/>
              </a:rPr>
              <a:t>all</a:t>
            </a:r>
            <a:r>
              <a:rPr sz="2600" b="1" i="1" spc="-1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i="1" spc="145" dirty="0">
                <a:solidFill>
                  <a:srgbClr val="FFFFFF"/>
                </a:solidFill>
                <a:latin typeface="Arial"/>
                <a:cs typeface="Arial"/>
              </a:rPr>
              <a:t>at </a:t>
            </a:r>
            <a:r>
              <a:rPr sz="2600" b="1" i="1" spc="60" dirty="0">
                <a:solidFill>
                  <a:srgbClr val="FFFFFF"/>
                </a:solidFill>
                <a:latin typeface="Arial"/>
                <a:cs typeface="Arial"/>
              </a:rPr>
              <a:t>once</a:t>
            </a:r>
            <a:r>
              <a:rPr sz="2600" b="1" i="1" spc="-1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i="1" spc="80" dirty="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sz="2600" b="1" i="1" spc="-1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i="1" dirty="0">
                <a:solidFill>
                  <a:srgbClr val="FFFFFF"/>
                </a:solidFill>
                <a:latin typeface="Arial"/>
                <a:cs typeface="Arial"/>
              </a:rPr>
              <a:t>your</a:t>
            </a:r>
            <a:r>
              <a:rPr sz="2600" b="1" i="1" spc="-1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i="1" dirty="0">
                <a:solidFill>
                  <a:srgbClr val="FFFFFF"/>
                </a:solidFill>
                <a:latin typeface="Arial"/>
                <a:cs typeface="Arial"/>
              </a:rPr>
              <a:t>child</a:t>
            </a:r>
            <a:r>
              <a:rPr sz="2600" i="1" dirty="0">
                <a:solidFill>
                  <a:srgbClr val="FFFFFF"/>
                </a:solidFill>
                <a:latin typeface="Verdana"/>
                <a:cs typeface="Verdana"/>
              </a:rPr>
              <a:t>…</a:t>
            </a:r>
            <a:r>
              <a:rPr sz="2600" i="1" spc="-2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135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2600" i="1" spc="-2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140" dirty="0">
                <a:solidFill>
                  <a:srgbClr val="FFFFFF"/>
                </a:solidFill>
                <a:latin typeface="Verdana"/>
                <a:cs typeface="Verdana"/>
              </a:rPr>
              <a:t>sense</a:t>
            </a:r>
            <a:r>
              <a:rPr sz="2600" i="1" spc="-2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75" dirty="0">
                <a:solidFill>
                  <a:srgbClr val="FFFFFF"/>
                </a:solidFill>
                <a:latin typeface="Verdana"/>
                <a:cs typeface="Verdana"/>
              </a:rPr>
              <a:t>of</a:t>
            </a:r>
            <a:r>
              <a:rPr sz="2600" i="1" spc="-2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120" dirty="0">
                <a:solidFill>
                  <a:srgbClr val="FFFFFF"/>
                </a:solidFill>
                <a:latin typeface="Verdana"/>
                <a:cs typeface="Verdana"/>
              </a:rPr>
              <a:t>constantly</a:t>
            </a:r>
            <a:r>
              <a:rPr sz="2600" i="1" spc="-2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110" dirty="0">
                <a:solidFill>
                  <a:srgbClr val="FFFFFF"/>
                </a:solidFill>
                <a:latin typeface="Verdana"/>
                <a:cs typeface="Verdana"/>
              </a:rPr>
              <a:t>needing</a:t>
            </a:r>
            <a:r>
              <a:rPr sz="2600" i="1" spc="-2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135" dirty="0">
                <a:solidFill>
                  <a:srgbClr val="FFFFFF"/>
                </a:solidFill>
                <a:latin typeface="Verdana"/>
                <a:cs typeface="Verdana"/>
              </a:rPr>
              <a:t>to</a:t>
            </a:r>
            <a:r>
              <a:rPr sz="2600" i="1" spc="-2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55" dirty="0">
                <a:solidFill>
                  <a:srgbClr val="FFFFFF"/>
                </a:solidFill>
                <a:latin typeface="Verdana"/>
                <a:cs typeface="Verdana"/>
              </a:rPr>
              <a:t>do</a:t>
            </a:r>
            <a:r>
              <a:rPr sz="2600" i="1" spc="-2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105" dirty="0">
                <a:solidFill>
                  <a:srgbClr val="FFFFFF"/>
                </a:solidFill>
                <a:latin typeface="Verdana"/>
                <a:cs typeface="Verdana"/>
              </a:rPr>
              <a:t>more, </a:t>
            </a:r>
            <a:r>
              <a:rPr sz="2600" i="1" spc="-60" dirty="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sz="2600" i="1" spc="-24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85" dirty="0">
                <a:solidFill>
                  <a:srgbClr val="FFFFFF"/>
                </a:solidFill>
                <a:latin typeface="Verdana"/>
                <a:cs typeface="Verdana"/>
              </a:rPr>
              <a:t>be</a:t>
            </a:r>
            <a:r>
              <a:rPr sz="2600" i="1" spc="-2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110" dirty="0">
                <a:solidFill>
                  <a:srgbClr val="FFFFFF"/>
                </a:solidFill>
                <a:latin typeface="Verdana"/>
                <a:cs typeface="Verdana"/>
              </a:rPr>
              <a:t>around</a:t>
            </a:r>
            <a:r>
              <a:rPr sz="2600" i="1" spc="-2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204" dirty="0">
                <a:solidFill>
                  <a:srgbClr val="FFFFFF"/>
                </a:solidFill>
                <a:latin typeface="Verdana"/>
                <a:cs typeface="Verdana"/>
              </a:rPr>
              <a:t>more,</a:t>
            </a:r>
            <a:r>
              <a:rPr sz="2600" i="1" spc="-2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60" dirty="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sz="2600" i="1" spc="-2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85" dirty="0">
                <a:solidFill>
                  <a:srgbClr val="FFFFFF"/>
                </a:solidFill>
                <a:latin typeface="Verdana"/>
                <a:cs typeface="Verdana"/>
              </a:rPr>
              <a:t>be</a:t>
            </a:r>
            <a:r>
              <a:rPr sz="2600" i="1" spc="-2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165" dirty="0">
                <a:solidFill>
                  <a:srgbClr val="FFFFFF"/>
                </a:solidFill>
                <a:latin typeface="Verdana"/>
                <a:cs typeface="Verdana"/>
              </a:rPr>
              <a:t>more</a:t>
            </a:r>
            <a:r>
              <a:rPr sz="2600" i="1" spc="-2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75" dirty="0">
                <a:solidFill>
                  <a:srgbClr val="FFFFFF"/>
                </a:solidFill>
                <a:latin typeface="Verdana"/>
                <a:cs typeface="Verdana"/>
              </a:rPr>
              <a:t>of</a:t>
            </a:r>
            <a:r>
              <a:rPr sz="2600" i="1" spc="-2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190" dirty="0">
                <a:solidFill>
                  <a:srgbClr val="FFFFFF"/>
                </a:solidFill>
                <a:latin typeface="Verdana"/>
                <a:cs typeface="Verdana"/>
              </a:rPr>
              <a:t>this,</a:t>
            </a:r>
            <a:r>
              <a:rPr sz="2600" i="1" spc="-2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60" dirty="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sz="2600" i="1" spc="-2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165" dirty="0">
                <a:solidFill>
                  <a:srgbClr val="FFFFFF"/>
                </a:solidFill>
                <a:latin typeface="Verdana"/>
                <a:cs typeface="Verdana"/>
              </a:rPr>
              <a:t>more</a:t>
            </a:r>
            <a:r>
              <a:rPr sz="2600" i="1" spc="-2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75" dirty="0">
                <a:solidFill>
                  <a:srgbClr val="FFFFFF"/>
                </a:solidFill>
                <a:latin typeface="Verdana"/>
                <a:cs typeface="Verdana"/>
              </a:rPr>
              <a:t>of</a:t>
            </a:r>
            <a:r>
              <a:rPr sz="2600" i="1" spc="-2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120" dirty="0">
                <a:solidFill>
                  <a:srgbClr val="FFFFFF"/>
                </a:solidFill>
                <a:latin typeface="Verdana"/>
                <a:cs typeface="Verdana"/>
              </a:rPr>
              <a:t>that</a:t>
            </a:r>
            <a:r>
              <a:rPr sz="2600" i="1" spc="-2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60" dirty="0">
                <a:solidFill>
                  <a:srgbClr val="FFFFFF"/>
                </a:solidFill>
                <a:latin typeface="Verdana"/>
                <a:cs typeface="Verdana"/>
              </a:rPr>
              <a:t>within </a:t>
            </a:r>
            <a:r>
              <a:rPr sz="2600" i="1" spc="-150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2600" i="1" spc="-21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160" dirty="0">
                <a:solidFill>
                  <a:srgbClr val="FFFFFF"/>
                </a:solidFill>
                <a:latin typeface="Verdana"/>
                <a:cs typeface="Verdana"/>
              </a:rPr>
              <a:t>environment</a:t>
            </a:r>
            <a:r>
              <a:rPr sz="2600" i="1" spc="-21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120" dirty="0">
                <a:solidFill>
                  <a:srgbClr val="FFFFFF"/>
                </a:solidFill>
                <a:latin typeface="Verdana"/>
                <a:cs typeface="Verdana"/>
              </a:rPr>
              <a:t>that</a:t>
            </a:r>
            <a:r>
              <a:rPr sz="2600" i="1" spc="-2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150" dirty="0">
                <a:solidFill>
                  <a:srgbClr val="FFFFFF"/>
                </a:solidFill>
                <a:latin typeface="Verdana"/>
                <a:cs typeface="Verdana"/>
              </a:rPr>
              <a:t>doesn't</a:t>
            </a:r>
            <a:r>
              <a:rPr sz="2600" i="1" spc="-21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155" dirty="0">
                <a:solidFill>
                  <a:srgbClr val="FFFFFF"/>
                </a:solidFill>
                <a:latin typeface="Verdana"/>
                <a:cs typeface="Verdana"/>
              </a:rPr>
              <a:t>really</a:t>
            </a:r>
            <a:r>
              <a:rPr sz="2600" i="1" spc="-2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55" dirty="0">
                <a:solidFill>
                  <a:srgbClr val="FFFFFF"/>
                </a:solidFill>
                <a:latin typeface="Verdana"/>
                <a:cs typeface="Verdana"/>
              </a:rPr>
              <a:t>support.”</a:t>
            </a:r>
            <a:endParaRPr sz="26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477044" y="419988"/>
            <a:ext cx="13692505" cy="1093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1.</a:t>
            </a:r>
            <a:r>
              <a:rPr spc="-380" dirty="0"/>
              <a:t> </a:t>
            </a:r>
            <a:r>
              <a:rPr spc="-114" dirty="0"/>
              <a:t>Digital</a:t>
            </a:r>
            <a:r>
              <a:rPr spc="-325" dirty="0"/>
              <a:t> </a:t>
            </a:r>
            <a:r>
              <a:rPr spc="-160" dirty="0"/>
              <a:t>Parenting</a:t>
            </a:r>
            <a:r>
              <a:rPr spc="-330" dirty="0"/>
              <a:t> </a:t>
            </a:r>
            <a:r>
              <a:rPr spc="-220" dirty="0"/>
              <a:t>is</a:t>
            </a:r>
            <a:r>
              <a:rPr spc="-280" dirty="0"/>
              <a:t> </a:t>
            </a:r>
            <a:r>
              <a:rPr spc="-145" dirty="0"/>
              <a:t>Challenging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414009" y="10072184"/>
            <a:ext cx="2793365" cy="1047750"/>
            <a:chOff x="414009" y="10072184"/>
            <a:chExt cx="2793365" cy="104775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29805" y="10077727"/>
              <a:ext cx="2370426" cy="808517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14009" y="10072184"/>
              <a:ext cx="2793060" cy="1047397"/>
            </a:xfrm>
            <a:prstGeom prst="rect">
              <a:avLst/>
            </a:prstGeom>
          </p:spPr>
        </p:pic>
      </p:grpSp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6349868" y="10194547"/>
            <a:ext cx="3119364" cy="593253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722434" y="2508146"/>
            <a:ext cx="1434743" cy="1104604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2752781" y="3654436"/>
            <a:ext cx="1363980" cy="4025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450" spc="-10" dirty="0">
                <a:latin typeface="Arial"/>
                <a:cs typeface="Arial"/>
              </a:rPr>
              <a:t>Parenting</a:t>
            </a:r>
            <a:endParaRPr sz="245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6319342" y="2229924"/>
            <a:ext cx="10575290" cy="2138680"/>
          </a:xfrm>
          <a:custGeom>
            <a:avLst/>
            <a:gdLst/>
            <a:ahLst/>
            <a:cxnLst/>
            <a:rect l="l" t="t" r="r" b="b"/>
            <a:pathLst>
              <a:path w="10575290" h="2138679">
                <a:moveTo>
                  <a:pt x="10479067" y="0"/>
                </a:moveTo>
                <a:lnTo>
                  <a:pt x="480025" y="0"/>
                </a:lnTo>
                <a:lnTo>
                  <a:pt x="442673" y="7523"/>
                </a:lnTo>
                <a:lnTo>
                  <a:pt x="412202" y="28051"/>
                </a:lnTo>
                <a:lnTo>
                  <a:pt x="391673" y="58523"/>
                </a:lnTo>
                <a:lnTo>
                  <a:pt x="384150" y="95874"/>
                </a:lnTo>
                <a:lnTo>
                  <a:pt x="384150" y="767974"/>
                </a:lnTo>
                <a:lnTo>
                  <a:pt x="0" y="960049"/>
                </a:lnTo>
                <a:lnTo>
                  <a:pt x="384150" y="1152125"/>
                </a:lnTo>
                <a:lnTo>
                  <a:pt x="384150" y="2042150"/>
                </a:lnTo>
                <a:lnTo>
                  <a:pt x="391673" y="2079552"/>
                </a:lnTo>
                <a:lnTo>
                  <a:pt x="412202" y="2110136"/>
                </a:lnTo>
                <a:lnTo>
                  <a:pt x="442673" y="2130777"/>
                </a:lnTo>
                <a:lnTo>
                  <a:pt x="480025" y="2138351"/>
                </a:lnTo>
                <a:lnTo>
                  <a:pt x="10479067" y="2138351"/>
                </a:lnTo>
                <a:lnTo>
                  <a:pt x="10516416" y="2130777"/>
                </a:lnTo>
                <a:lnTo>
                  <a:pt x="10546887" y="2110136"/>
                </a:lnTo>
                <a:lnTo>
                  <a:pt x="10567415" y="2079552"/>
                </a:lnTo>
                <a:lnTo>
                  <a:pt x="10574938" y="2042150"/>
                </a:lnTo>
                <a:lnTo>
                  <a:pt x="10574938" y="95874"/>
                </a:lnTo>
                <a:lnTo>
                  <a:pt x="10567415" y="58523"/>
                </a:lnTo>
                <a:lnTo>
                  <a:pt x="10546887" y="28051"/>
                </a:lnTo>
                <a:lnTo>
                  <a:pt x="10516416" y="7523"/>
                </a:lnTo>
                <a:lnTo>
                  <a:pt x="10479067" y="0"/>
                </a:lnTo>
                <a:close/>
              </a:path>
            </a:pathLst>
          </a:custGeom>
          <a:solidFill>
            <a:srgbClr val="B894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6838904" y="2395649"/>
            <a:ext cx="9919970" cy="17849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065" marR="5080" algn="ctr">
              <a:lnSpc>
                <a:spcPct val="111000"/>
              </a:lnSpc>
              <a:spcBef>
                <a:spcPts val="90"/>
              </a:spcBef>
            </a:pPr>
            <a:r>
              <a:rPr sz="2600" i="1" spc="-190" dirty="0">
                <a:solidFill>
                  <a:srgbClr val="FFFFFF"/>
                </a:solidFill>
                <a:latin typeface="Verdana"/>
                <a:cs typeface="Verdana"/>
              </a:rPr>
              <a:t>“[There</a:t>
            </a:r>
            <a:r>
              <a:rPr sz="2600" i="1" spc="-2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140" dirty="0">
                <a:solidFill>
                  <a:srgbClr val="FFFFFF"/>
                </a:solidFill>
                <a:latin typeface="Verdana"/>
                <a:cs typeface="Verdana"/>
              </a:rPr>
              <a:t>is</a:t>
            </a:r>
            <a:r>
              <a:rPr sz="2600" i="1" spc="-2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150" dirty="0">
                <a:solidFill>
                  <a:srgbClr val="FFFFFF"/>
                </a:solidFill>
                <a:latin typeface="Verdana"/>
                <a:cs typeface="Verdana"/>
              </a:rPr>
              <a:t>a]</a:t>
            </a:r>
            <a:r>
              <a:rPr sz="2600" i="1" spc="-2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155" dirty="0">
                <a:solidFill>
                  <a:srgbClr val="FFFFFF"/>
                </a:solidFill>
                <a:latin typeface="Verdana"/>
                <a:cs typeface="Verdana"/>
              </a:rPr>
              <a:t>pressure</a:t>
            </a:r>
            <a:r>
              <a:rPr sz="2600" i="1" spc="-2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135" dirty="0">
                <a:solidFill>
                  <a:srgbClr val="FFFFFF"/>
                </a:solidFill>
                <a:latin typeface="Verdana"/>
                <a:cs typeface="Verdana"/>
              </a:rPr>
              <a:t>to</a:t>
            </a:r>
            <a:r>
              <a:rPr sz="2600" i="1" spc="-2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165" dirty="0">
                <a:solidFill>
                  <a:srgbClr val="FFFFFF"/>
                </a:solidFill>
                <a:latin typeface="Verdana"/>
                <a:cs typeface="Verdana"/>
              </a:rPr>
              <a:t>be…</a:t>
            </a:r>
            <a:r>
              <a:rPr sz="2600" i="1" spc="-2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b="1" i="1" spc="75" dirty="0">
                <a:solidFill>
                  <a:srgbClr val="FFFFFF"/>
                </a:solidFill>
                <a:latin typeface="Arial"/>
                <a:cs typeface="Arial"/>
              </a:rPr>
              <a:t>everything,</a:t>
            </a:r>
            <a:r>
              <a:rPr sz="2600" b="1" i="1" spc="-1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i="1" spc="85" dirty="0">
                <a:solidFill>
                  <a:srgbClr val="FFFFFF"/>
                </a:solidFill>
                <a:latin typeface="Arial"/>
                <a:cs typeface="Arial"/>
              </a:rPr>
              <a:t>everywhere,</a:t>
            </a:r>
            <a:r>
              <a:rPr sz="2600" b="1" i="1" spc="-1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i="1" spc="95" dirty="0">
                <a:solidFill>
                  <a:srgbClr val="FFFFFF"/>
                </a:solidFill>
                <a:latin typeface="Arial"/>
                <a:cs typeface="Arial"/>
              </a:rPr>
              <a:t>all</a:t>
            </a:r>
            <a:r>
              <a:rPr sz="2600" b="1" i="1" spc="-1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i="1" spc="145" dirty="0">
                <a:solidFill>
                  <a:srgbClr val="FFFFFF"/>
                </a:solidFill>
                <a:latin typeface="Arial"/>
                <a:cs typeface="Arial"/>
              </a:rPr>
              <a:t>at </a:t>
            </a:r>
            <a:r>
              <a:rPr sz="2600" b="1" i="1" spc="60" dirty="0">
                <a:solidFill>
                  <a:srgbClr val="FFFFFF"/>
                </a:solidFill>
                <a:latin typeface="Arial"/>
                <a:cs typeface="Arial"/>
              </a:rPr>
              <a:t>once</a:t>
            </a:r>
            <a:r>
              <a:rPr sz="2600" b="1" i="1" spc="-1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i="1" spc="80" dirty="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sz="2600" b="1" i="1" spc="-1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i="1" dirty="0">
                <a:solidFill>
                  <a:srgbClr val="FFFFFF"/>
                </a:solidFill>
                <a:latin typeface="Arial"/>
                <a:cs typeface="Arial"/>
              </a:rPr>
              <a:t>your</a:t>
            </a:r>
            <a:r>
              <a:rPr sz="2600" b="1" i="1" spc="-1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i="1" dirty="0">
                <a:solidFill>
                  <a:srgbClr val="FFFFFF"/>
                </a:solidFill>
                <a:latin typeface="Arial"/>
                <a:cs typeface="Arial"/>
              </a:rPr>
              <a:t>child</a:t>
            </a:r>
            <a:r>
              <a:rPr sz="2600" i="1" dirty="0">
                <a:solidFill>
                  <a:srgbClr val="FFFFFF"/>
                </a:solidFill>
                <a:latin typeface="Verdana"/>
                <a:cs typeface="Verdana"/>
              </a:rPr>
              <a:t>…</a:t>
            </a:r>
            <a:r>
              <a:rPr sz="2600" i="1" spc="-2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135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2600" i="1" spc="-2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140" dirty="0">
                <a:solidFill>
                  <a:srgbClr val="FFFFFF"/>
                </a:solidFill>
                <a:latin typeface="Verdana"/>
                <a:cs typeface="Verdana"/>
              </a:rPr>
              <a:t>sense</a:t>
            </a:r>
            <a:r>
              <a:rPr sz="2600" i="1" spc="-2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75" dirty="0">
                <a:solidFill>
                  <a:srgbClr val="FFFFFF"/>
                </a:solidFill>
                <a:latin typeface="Verdana"/>
                <a:cs typeface="Verdana"/>
              </a:rPr>
              <a:t>of</a:t>
            </a:r>
            <a:r>
              <a:rPr sz="2600" i="1" spc="-2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120" dirty="0">
                <a:solidFill>
                  <a:srgbClr val="FFFFFF"/>
                </a:solidFill>
                <a:latin typeface="Verdana"/>
                <a:cs typeface="Verdana"/>
              </a:rPr>
              <a:t>constantly</a:t>
            </a:r>
            <a:r>
              <a:rPr sz="2600" i="1" spc="-2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110" dirty="0">
                <a:solidFill>
                  <a:srgbClr val="FFFFFF"/>
                </a:solidFill>
                <a:latin typeface="Verdana"/>
                <a:cs typeface="Verdana"/>
              </a:rPr>
              <a:t>needing</a:t>
            </a:r>
            <a:r>
              <a:rPr sz="2600" i="1" spc="-2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135" dirty="0">
                <a:solidFill>
                  <a:srgbClr val="FFFFFF"/>
                </a:solidFill>
                <a:latin typeface="Verdana"/>
                <a:cs typeface="Verdana"/>
              </a:rPr>
              <a:t>to</a:t>
            </a:r>
            <a:r>
              <a:rPr sz="2600" i="1" spc="-2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55" dirty="0">
                <a:solidFill>
                  <a:srgbClr val="FFFFFF"/>
                </a:solidFill>
                <a:latin typeface="Verdana"/>
                <a:cs typeface="Verdana"/>
              </a:rPr>
              <a:t>do</a:t>
            </a:r>
            <a:r>
              <a:rPr sz="2600" i="1" spc="-2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105" dirty="0">
                <a:solidFill>
                  <a:srgbClr val="FFFFFF"/>
                </a:solidFill>
                <a:latin typeface="Verdana"/>
                <a:cs typeface="Verdana"/>
              </a:rPr>
              <a:t>more, </a:t>
            </a:r>
            <a:r>
              <a:rPr sz="2600" i="1" spc="-60" dirty="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sz="2600" i="1" spc="-24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85" dirty="0">
                <a:solidFill>
                  <a:srgbClr val="FFFFFF"/>
                </a:solidFill>
                <a:latin typeface="Verdana"/>
                <a:cs typeface="Verdana"/>
              </a:rPr>
              <a:t>be</a:t>
            </a:r>
            <a:r>
              <a:rPr sz="2600" i="1" spc="-2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110" dirty="0">
                <a:solidFill>
                  <a:srgbClr val="FFFFFF"/>
                </a:solidFill>
                <a:latin typeface="Verdana"/>
                <a:cs typeface="Verdana"/>
              </a:rPr>
              <a:t>around</a:t>
            </a:r>
            <a:r>
              <a:rPr sz="2600" i="1" spc="-2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204" dirty="0">
                <a:solidFill>
                  <a:srgbClr val="FFFFFF"/>
                </a:solidFill>
                <a:latin typeface="Verdana"/>
                <a:cs typeface="Verdana"/>
              </a:rPr>
              <a:t>more,</a:t>
            </a:r>
            <a:r>
              <a:rPr sz="2600" i="1" spc="-2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60" dirty="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sz="2600" i="1" spc="-2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85" dirty="0">
                <a:solidFill>
                  <a:srgbClr val="FFFFFF"/>
                </a:solidFill>
                <a:latin typeface="Verdana"/>
                <a:cs typeface="Verdana"/>
              </a:rPr>
              <a:t>be</a:t>
            </a:r>
            <a:r>
              <a:rPr sz="2600" i="1" spc="-2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165" dirty="0">
                <a:solidFill>
                  <a:srgbClr val="FFFFFF"/>
                </a:solidFill>
                <a:latin typeface="Verdana"/>
                <a:cs typeface="Verdana"/>
              </a:rPr>
              <a:t>more</a:t>
            </a:r>
            <a:r>
              <a:rPr sz="2600" i="1" spc="-2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75" dirty="0">
                <a:solidFill>
                  <a:srgbClr val="FFFFFF"/>
                </a:solidFill>
                <a:latin typeface="Verdana"/>
                <a:cs typeface="Verdana"/>
              </a:rPr>
              <a:t>of</a:t>
            </a:r>
            <a:r>
              <a:rPr sz="2600" i="1" spc="-2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190" dirty="0">
                <a:solidFill>
                  <a:srgbClr val="FFFFFF"/>
                </a:solidFill>
                <a:latin typeface="Verdana"/>
                <a:cs typeface="Verdana"/>
              </a:rPr>
              <a:t>this,</a:t>
            </a:r>
            <a:r>
              <a:rPr sz="2600" i="1" spc="-2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60" dirty="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sz="2600" i="1" spc="-2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165" dirty="0">
                <a:solidFill>
                  <a:srgbClr val="FFFFFF"/>
                </a:solidFill>
                <a:latin typeface="Verdana"/>
                <a:cs typeface="Verdana"/>
              </a:rPr>
              <a:t>more</a:t>
            </a:r>
            <a:r>
              <a:rPr sz="2600" i="1" spc="-2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75" dirty="0">
                <a:solidFill>
                  <a:srgbClr val="FFFFFF"/>
                </a:solidFill>
                <a:latin typeface="Verdana"/>
                <a:cs typeface="Verdana"/>
              </a:rPr>
              <a:t>of</a:t>
            </a:r>
            <a:r>
              <a:rPr sz="2600" i="1" spc="-2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120" dirty="0">
                <a:solidFill>
                  <a:srgbClr val="FFFFFF"/>
                </a:solidFill>
                <a:latin typeface="Verdana"/>
                <a:cs typeface="Verdana"/>
              </a:rPr>
              <a:t>that</a:t>
            </a:r>
            <a:r>
              <a:rPr sz="2600" i="1" spc="-2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60" dirty="0">
                <a:solidFill>
                  <a:srgbClr val="FFFFFF"/>
                </a:solidFill>
                <a:latin typeface="Verdana"/>
                <a:cs typeface="Verdana"/>
              </a:rPr>
              <a:t>within </a:t>
            </a:r>
            <a:r>
              <a:rPr sz="2600" i="1" spc="-150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2600" i="1" spc="-21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160" dirty="0">
                <a:solidFill>
                  <a:srgbClr val="FFFFFF"/>
                </a:solidFill>
                <a:latin typeface="Verdana"/>
                <a:cs typeface="Verdana"/>
              </a:rPr>
              <a:t>environment</a:t>
            </a:r>
            <a:r>
              <a:rPr sz="2600" i="1" spc="-21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120" dirty="0">
                <a:solidFill>
                  <a:srgbClr val="FFFFFF"/>
                </a:solidFill>
                <a:latin typeface="Verdana"/>
                <a:cs typeface="Verdana"/>
              </a:rPr>
              <a:t>that</a:t>
            </a:r>
            <a:r>
              <a:rPr sz="2600" i="1" spc="-2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150" dirty="0">
                <a:solidFill>
                  <a:srgbClr val="FFFFFF"/>
                </a:solidFill>
                <a:latin typeface="Verdana"/>
                <a:cs typeface="Verdana"/>
              </a:rPr>
              <a:t>doesn't</a:t>
            </a:r>
            <a:r>
              <a:rPr sz="2600" i="1" spc="-21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155" dirty="0">
                <a:solidFill>
                  <a:srgbClr val="FFFFFF"/>
                </a:solidFill>
                <a:latin typeface="Verdana"/>
                <a:cs typeface="Verdana"/>
              </a:rPr>
              <a:t>really</a:t>
            </a:r>
            <a:r>
              <a:rPr sz="2600" i="1" spc="-2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55" dirty="0">
                <a:solidFill>
                  <a:srgbClr val="FFFFFF"/>
                </a:solidFill>
                <a:latin typeface="Verdana"/>
                <a:cs typeface="Verdana"/>
              </a:rPr>
              <a:t>support.”</a:t>
            </a:r>
            <a:endParaRPr sz="2600">
              <a:latin typeface="Verdana"/>
              <a:cs typeface="Verdan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485145" y="5858024"/>
            <a:ext cx="1899285" cy="4025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450" dirty="0">
                <a:latin typeface="Arial"/>
                <a:cs typeface="Arial"/>
              </a:rPr>
              <a:t>Online</a:t>
            </a:r>
            <a:r>
              <a:rPr sz="2450" spc="-70" dirty="0">
                <a:latin typeface="Arial"/>
                <a:cs typeface="Arial"/>
              </a:rPr>
              <a:t> </a:t>
            </a:r>
            <a:r>
              <a:rPr sz="2450" spc="-10" dirty="0">
                <a:latin typeface="Arial"/>
                <a:cs typeface="Arial"/>
              </a:rPr>
              <a:t>Safety</a:t>
            </a:r>
            <a:endParaRPr sz="2450">
              <a:latin typeface="Arial"/>
              <a:cs typeface="Arial"/>
            </a:endParaRPr>
          </a:p>
        </p:txBody>
      </p:sp>
      <p:pic>
        <p:nvPicPr>
          <p:cNvPr id="12" name="object 12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822031" y="4768794"/>
            <a:ext cx="1166834" cy="1031260"/>
          </a:xfrm>
          <a:prstGeom prst="rect">
            <a:avLst/>
          </a:prstGeom>
        </p:spPr>
      </p:pic>
      <p:sp>
        <p:nvSpPr>
          <p:cNvPr id="13" name="object 13"/>
          <p:cNvSpPr/>
          <p:nvPr/>
        </p:nvSpPr>
        <p:spPr>
          <a:xfrm>
            <a:off x="6319342" y="4669779"/>
            <a:ext cx="10575290" cy="1688464"/>
          </a:xfrm>
          <a:custGeom>
            <a:avLst/>
            <a:gdLst/>
            <a:ahLst/>
            <a:cxnLst/>
            <a:rect l="l" t="t" r="r" b="b"/>
            <a:pathLst>
              <a:path w="10575290" h="1688464">
                <a:moveTo>
                  <a:pt x="10490522" y="0"/>
                </a:moveTo>
                <a:lnTo>
                  <a:pt x="422107" y="0"/>
                </a:lnTo>
                <a:lnTo>
                  <a:pt x="389248" y="6634"/>
                </a:lnTo>
                <a:lnTo>
                  <a:pt x="362414" y="24727"/>
                </a:lnTo>
                <a:lnTo>
                  <a:pt x="344320" y="51562"/>
                </a:lnTo>
                <a:lnTo>
                  <a:pt x="337686" y="84421"/>
                </a:lnTo>
                <a:lnTo>
                  <a:pt x="337686" y="675372"/>
                </a:lnTo>
                <a:lnTo>
                  <a:pt x="0" y="844215"/>
                </a:lnTo>
                <a:lnTo>
                  <a:pt x="337686" y="1013058"/>
                </a:lnTo>
                <a:lnTo>
                  <a:pt x="337686" y="1604008"/>
                </a:lnTo>
                <a:lnTo>
                  <a:pt x="344320" y="1636867"/>
                </a:lnTo>
                <a:lnTo>
                  <a:pt x="362414" y="1663702"/>
                </a:lnTo>
                <a:lnTo>
                  <a:pt x="389248" y="1681795"/>
                </a:lnTo>
                <a:lnTo>
                  <a:pt x="422107" y="1688430"/>
                </a:lnTo>
                <a:lnTo>
                  <a:pt x="10490522" y="1688430"/>
                </a:lnTo>
                <a:lnTo>
                  <a:pt x="10523378" y="1681795"/>
                </a:lnTo>
                <a:lnTo>
                  <a:pt x="10550211" y="1663702"/>
                </a:lnTo>
                <a:lnTo>
                  <a:pt x="10568304" y="1636867"/>
                </a:lnTo>
                <a:lnTo>
                  <a:pt x="10574938" y="1604008"/>
                </a:lnTo>
                <a:lnTo>
                  <a:pt x="10574938" y="84421"/>
                </a:lnTo>
                <a:lnTo>
                  <a:pt x="10568304" y="51562"/>
                </a:lnTo>
                <a:lnTo>
                  <a:pt x="10550211" y="24727"/>
                </a:lnTo>
                <a:lnTo>
                  <a:pt x="10523378" y="6634"/>
                </a:lnTo>
                <a:lnTo>
                  <a:pt x="10490522" y="0"/>
                </a:lnTo>
                <a:close/>
              </a:path>
            </a:pathLst>
          </a:custGeom>
          <a:solidFill>
            <a:srgbClr val="B894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6740281" y="4830267"/>
            <a:ext cx="10071100" cy="134493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algn="ctr">
              <a:lnSpc>
                <a:spcPct val="111000"/>
              </a:lnSpc>
              <a:spcBef>
                <a:spcPts val="90"/>
              </a:spcBef>
            </a:pPr>
            <a:r>
              <a:rPr sz="2600" i="1" spc="-295" dirty="0">
                <a:solidFill>
                  <a:srgbClr val="FFFFFF"/>
                </a:solidFill>
                <a:latin typeface="Verdana"/>
                <a:cs typeface="Verdana"/>
              </a:rPr>
              <a:t>“[It</a:t>
            </a:r>
            <a:r>
              <a:rPr sz="2600" i="1" spc="-24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140" dirty="0">
                <a:solidFill>
                  <a:srgbClr val="FFFFFF"/>
                </a:solidFill>
                <a:latin typeface="Verdana"/>
                <a:cs typeface="Verdana"/>
              </a:rPr>
              <a:t>is</a:t>
            </a:r>
            <a:r>
              <a:rPr sz="2600" i="1" spc="-2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dirty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2600" i="1" spc="-24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125" dirty="0">
                <a:solidFill>
                  <a:srgbClr val="FFFFFF"/>
                </a:solidFill>
                <a:latin typeface="Verdana"/>
                <a:cs typeface="Verdana"/>
              </a:rPr>
              <a:t>struggle</a:t>
            </a:r>
            <a:r>
              <a:rPr sz="2600" i="1" spc="-2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200" dirty="0">
                <a:solidFill>
                  <a:srgbClr val="FFFFFF"/>
                </a:solidFill>
                <a:latin typeface="Verdana"/>
                <a:cs typeface="Verdana"/>
              </a:rPr>
              <a:t>to]</a:t>
            </a:r>
            <a:r>
              <a:rPr sz="2600" i="1" spc="-24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155" dirty="0">
                <a:solidFill>
                  <a:srgbClr val="FFFFFF"/>
                </a:solidFill>
                <a:latin typeface="Verdana"/>
                <a:cs typeface="Verdana"/>
              </a:rPr>
              <a:t>make</a:t>
            </a:r>
            <a:r>
              <a:rPr sz="2600" i="1" spc="-2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175" dirty="0">
                <a:solidFill>
                  <a:srgbClr val="FFFFFF"/>
                </a:solidFill>
                <a:latin typeface="Verdana"/>
                <a:cs typeface="Verdana"/>
              </a:rPr>
              <a:t>sure</a:t>
            </a:r>
            <a:r>
              <a:rPr sz="2600" i="1" spc="-2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245" dirty="0">
                <a:solidFill>
                  <a:srgbClr val="FFFFFF"/>
                </a:solidFill>
                <a:latin typeface="Verdana"/>
                <a:cs typeface="Verdana"/>
              </a:rPr>
              <a:t>my </a:t>
            </a:r>
            <a:r>
              <a:rPr sz="2600" i="1" spc="-80" dirty="0">
                <a:solidFill>
                  <a:srgbClr val="FFFFFF"/>
                </a:solidFill>
                <a:latin typeface="Verdana"/>
                <a:cs typeface="Verdana"/>
              </a:rPr>
              <a:t>child</a:t>
            </a:r>
            <a:r>
              <a:rPr sz="2600" i="1" spc="-2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150" dirty="0">
                <a:solidFill>
                  <a:srgbClr val="FFFFFF"/>
                </a:solidFill>
                <a:latin typeface="Verdana"/>
                <a:cs typeface="Verdana"/>
              </a:rPr>
              <a:t>doesn't</a:t>
            </a:r>
            <a:r>
              <a:rPr sz="2600" i="1" spc="-24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140" dirty="0">
                <a:solidFill>
                  <a:srgbClr val="FFFFFF"/>
                </a:solidFill>
                <a:latin typeface="Verdana"/>
                <a:cs typeface="Verdana"/>
              </a:rPr>
              <a:t>see</a:t>
            </a:r>
            <a:r>
              <a:rPr sz="2600" i="1" spc="-2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10" dirty="0">
                <a:solidFill>
                  <a:srgbClr val="FFFFFF"/>
                </a:solidFill>
                <a:latin typeface="Verdana"/>
                <a:cs typeface="Verdana"/>
              </a:rPr>
              <a:t>inappropriate </a:t>
            </a:r>
            <a:r>
              <a:rPr sz="2600" i="1" spc="-105" dirty="0">
                <a:solidFill>
                  <a:srgbClr val="FFFFFF"/>
                </a:solidFill>
                <a:latin typeface="Verdana"/>
                <a:cs typeface="Verdana"/>
              </a:rPr>
              <a:t>images</a:t>
            </a:r>
            <a:r>
              <a:rPr sz="2600" i="1" spc="-229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140" dirty="0">
                <a:solidFill>
                  <a:srgbClr val="FFFFFF"/>
                </a:solidFill>
                <a:latin typeface="Verdana"/>
                <a:cs typeface="Verdana"/>
              </a:rPr>
              <a:t>or</a:t>
            </a:r>
            <a:r>
              <a:rPr sz="2600" i="1" spc="-2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155" dirty="0">
                <a:solidFill>
                  <a:srgbClr val="FFFFFF"/>
                </a:solidFill>
                <a:latin typeface="Verdana"/>
                <a:cs typeface="Verdana"/>
              </a:rPr>
              <a:t>pornography,</a:t>
            </a:r>
            <a:r>
              <a:rPr sz="2600" i="1" spc="-2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150" dirty="0">
                <a:solidFill>
                  <a:srgbClr val="FFFFFF"/>
                </a:solidFill>
                <a:latin typeface="Verdana"/>
                <a:cs typeface="Verdana"/>
              </a:rPr>
              <a:t>knows</a:t>
            </a:r>
            <a:r>
              <a:rPr sz="2600" i="1" spc="-2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114" dirty="0">
                <a:solidFill>
                  <a:srgbClr val="FFFFFF"/>
                </a:solidFill>
                <a:latin typeface="Verdana"/>
                <a:cs typeface="Verdana"/>
              </a:rPr>
              <a:t>who</a:t>
            </a:r>
            <a:r>
              <a:rPr sz="2600" i="1" spc="-229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135" dirty="0">
                <a:solidFill>
                  <a:srgbClr val="FFFFFF"/>
                </a:solidFill>
                <a:latin typeface="Verdana"/>
                <a:cs typeface="Verdana"/>
              </a:rPr>
              <a:t>he</a:t>
            </a:r>
            <a:r>
              <a:rPr sz="2600" i="1" spc="-2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125" dirty="0">
                <a:solidFill>
                  <a:srgbClr val="FFFFFF"/>
                </a:solidFill>
                <a:latin typeface="Verdana"/>
                <a:cs typeface="Verdana"/>
              </a:rPr>
              <a:t>interacts</a:t>
            </a:r>
            <a:r>
              <a:rPr sz="2600" i="1" spc="-2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190" dirty="0">
                <a:solidFill>
                  <a:srgbClr val="FFFFFF"/>
                </a:solidFill>
                <a:latin typeface="Verdana"/>
                <a:cs typeface="Verdana"/>
              </a:rPr>
              <a:t>with,</a:t>
            </a:r>
            <a:r>
              <a:rPr sz="2600" i="1" spc="-2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60" dirty="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sz="2600" i="1" spc="-229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120" dirty="0">
                <a:solidFill>
                  <a:srgbClr val="FFFFFF"/>
                </a:solidFill>
                <a:latin typeface="Verdana"/>
                <a:cs typeface="Verdana"/>
              </a:rPr>
              <a:t>that</a:t>
            </a:r>
            <a:r>
              <a:rPr sz="2600" i="1" spc="-2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120" dirty="0">
                <a:solidFill>
                  <a:srgbClr val="FFFFFF"/>
                </a:solidFill>
                <a:latin typeface="Verdana"/>
                <a:cs typeface="Verdana"/>
              </a:rPr>
              <a:t>he's </a:t>
            </a:r>
            <a:r>
              <a:rPr sz="2600" i="1" spc="-130" dirty="0">
                <a:solidFill>
                  <a:srgbClr val="FFFFFF"/>
                </a:solidFill>
                <a:latin typeface="Verdana"/>
                <a:cs typeface="Verdana"/>
              </a:rPr>
              <a:t>not</a:t>
            </a:r>
            <a:r>
              <a:rPr sz="2600" i="1" spc="-2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75" dirty="0">
                <a:solidFill>
                  <a:srgbClr val="FFFFFF"/>
                </a:solidFill>
                <a:latin typeface="Verdana"/>
                <a:cs typeface="Verdana"/>
              </a:rPr>
              <a:t>bullied.”</a:t>
            </a:r>
            <a:endParaRPr sz="26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477044" y="419988"/>
            <a:ext cx="13692505" cy="1093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1.</a:t>
            </a:r>
            <a:r>
              <a:rPr spc="-380" dirty="0"/>
              <a:t> </a:t>
            </a:r>
            <a:r>
              <a:rPr spc="-114" dirty="0"/>
              <a:t>Digital</a:t>
            </a:r>
            <a:r>
              <a:rPr spc="-325" dirty="0"/>
              <a:t> </a:t>
            </a:r>
            <a:r>
              <a:rPr spc="-160" dirty="0"/>
              <a:t>Parenting</a:t>
            </a:r>
            <a:r>
              <a:rPr spc="-330" dirty="0"/>
              <a:t> </a:t>
            </a:r>
            <a:r>
              <a:rPr spc="-220" dirty="0"/>
              <a:t>is</a:t>
            </a:r>
            <a:r>
              <a:rPr spc="-280" dirty="0"/>
              <a:t> </a:t>
            </a:r>
            <a:r>
              <a:rPr spc="-145" dirty="0"/>
              <a:t>Challenging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414009" y="10072184"/>
            <a:ext cx="2793365" cy="1047750"/>
            <a:chOff x="414009" y="10072184"/>
            <a:chExt cx="2793365" cy="104775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29805" y="10077727"/>
              <a:ext cx="2370426" cy="808517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14009" y="10072184"/>
              <a:ext cx="2793060" cy="1047397"/>
            </a:xfrm>
            <a:prstGeom prst="rect">
              <a:avLst/>
            </a:prstGeom>
          </p:spPr>
        </p:pic>
      </p:grpSp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6349868" y="10194547"/>
            <a:ext cx="3119364" cy="593253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722434" y="2508146"/>
            <a:ext cx="1434743" cy="1104604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2752781" y="3654436"/>
            <a:ext cx="1363980" cy="4025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450" spc="-10" dirty="0">
                <a:latin typeface="Arial"/>
                <a:cs typeface="Arial"/>
              </a:rPr>
              <a:t>Parenting</a:t>
            </a:r>
            <a:endParaRPr sz="245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6319342" y="2229924"/>
            <a:ext cx="10575290" cy="2138680"/>
          </a:xfrm>
          <a:custGeom>
            <a:avLst/>
            <a:gdLst/>
            <a:ahLst/>
            <a:cxnLst/>
            <a:rect l="l" t="t" r="r" b="b"/>
            <a:pathLst>
              <a:path w="10575290" h="2138679">
                <a:moveTo>
                  <a:pt x="10479067" y="0"/>
                </a:moveTo>
                <a:lnTo>
                  <a:pt x="480025" y="0"/>
                </a:lnTo>
                <a:lnTo>
                  <a:pt x="442673" y="7523"/>
                </a:lnTo>
                <a:lnTo>
                  <a:pt x="412202" y="28051"/>
                </a:lnTo>
                <a:lnTo>
                  <a:pt x="391673" y="58523"/>
                </a:lnTo>
                <a:lnTo>
                  <a:pt x="384150" y="95874"/>
                </a:lnTo>
                <a:lnTo>
                  <a:pt x="384150" y="767974"/>
                </a:lnTo>
                <a:lnTo>
                  <a:pt x="0" y="960049"/>
                </a:lnTo>
                <a:lnTo>
                  <a:pt x="384150" y="1152125"/>
                </a:lnTo>
                <a:lnTo>
                  <a:pt x="384150" y="2042150"/>
                </a:lnTo>
                <a:lnTo>
                  <a:pt x="391673" y="2079552"/>
                </a:lnTo>
                <a:lnTo>
                  <a:pt x="412202" y="2110136"/>
                </a:lnTo>
                <a:lnTo>
                  <a:pt x="442673" y="2130777"/>
                </a:lnTo>
                <a:lnTo>
                  <a:pt x="480025" y="2138351"/>
                </a:lnTo>
                <a:lnTo>
                  <a:pt x="10479067" y="2138351"/>
                </a:lnTo>
                <a:lnTo>
                  <a:pt x="10516416" y="2130777"/>
                </a:lnTo>
                <a:lnTo>
                  <a:pt x="10546887" y="2110136"/>
                </a:lnTo>
                <a:lnTo>
                  <a:pt x="10567415" y="2079552"/>
                </a:lnTo>
                <a:lnTo>
                  <a:pt x="10574938" y="2042150"/>
                </a:lnTo>
                <a:lnTo>
                  <a:pt x="10574938" y="95874"/>
                </a:lnTo>
                <a:lnTo>
                  <a:pt x="10567415" y="58523"/>
                </a:lnTo>
                <a:lnTo>
                  <a:pt x="10546887" y="28051"/>
                </a:lnTo>
                <a:lnTo>
                  <a:pt x="10516416" y="7523"/>
                </a:lnTo>
                <a:lnTo>
                  <a:pt x="10479067" y="0"/>
                </a:lnTo>
                <a:close/>
              </a:path>
            </a:pathLst>
          </a:custGeom>
          <a:solidFill>
            <a:srgbClr val="B894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6838904" y="2395649"/>
            <a:ext cx="9919970" cy="17849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065" marR="5080" algn="ctr">
              <a:lnSpc>
                <a:spcPct val="111000"/>
              </a:lnSpc>
              <a:spcBef>
                <a:spcPts val="90"/>
              </a:spcBef>
            </a:pPr>
            <a:r>
              <a:rPr sz="2600" i="1" spc="-190" dirty="0">
                <a:solidFill>
                  <a:srgbClr val="FFFFFF"/>
                </a:solidFill>
                <a:latin typeface="Verdana"/>
                <a:cs typeface="Verdana"/>
              </a:rPr>
              <a:t>“[There</a:t>
            </a:r>
            <a:r>
              <a:rPr sz="2600" i="1" spc="-2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140" dirty="0">
                <a:solidFill>
                  <a:srgbClr val="FFFFFF"/>
                </a:solidFill>
                <a:latin typeface="Verdana"/>
                <a:cs typeface="Verdana"/>
              </a:rPr>
              <a:t>is</a:t>
            </a:r>
            <a:r>
              <a:rPr sz="2600" i="1" spc="-2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150" dirty="0">
                <a:solidFill>
                  <a:srgbClr val="FFFFFF"/>
                </a:solidFill>
                <a:latin typeface="Verdana"/>
                <a:cs typeface="Verdana"/>
              </a:rPr>
              <a:t>a]</a:t>
            </a:r>
            <a:r>
              <a:rPr sz="2600" i="1" spc="-2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155" dirty="0">
                <a:solidFill>
                  <a:srgbClr val="FFFFFF"/>
                </a:solidFill>
                <a:latin typeface="Verdana"/>
                <a:cs typeface="Verdana"/>
              </a:rPr>
              <a:t>pressure</a:t>
            </a:r>
            <a:r>
              <a:rPr sz="2600" i="1" spc="-2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135" dirty="0">
                <a:solidFill>
                  <a:srgbClr val="FFFFFF"/>
                </a:solidFill>
                <a:latin typeface="Verdana"/>
                <a:cs typeface="Verdana"/>
              </a:rPr>
              <a:t>to</a:t>
            </a:r>
            <a:r>
              <a:rPr sz="2600" i="1" spc="-2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165" dirty="0">
                <a:solidFill>
                  <a:srgbClr val="FFFFFF"/>
                </a:solidFill>
                <a:latin typeface="Verdana"/>
                <a:cs typeface="Verdana"/>
              </a:rPr>
              <a:t>be…</a:t>
            </a:r>
            <a:r>
              <a:rPr sz="2600" i="1" spc="-2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b="1" i="1" spc="75" dirty="0">
                <a:solidFill>
                  <a:srgbClr val="FFFFFF"/>
                </a:solidFill>
                <a:latin typeface="Arial"/>
                <a:cs typeface="Arial"/>
              </a:rPr>
              <a:t>everything,</a:t>
            </a:r>
            <a:r>
              <a:rPr sz="2600" b="1" i="1" spc="-1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i="1" spc="85" dirty="0">
                <a:solidFill>
                  <a:srgbClr val="FFFFFF"/>
                </a:solidFill>
                <a:latin typeface="Arial"/>
                <a:cs typeface="Arial"/>
              </a:rPr>
              <a:t>everywhere,</a:t>
            </a:r>
            <a:r>
              <a:rPr sz="2600" b="1" i="1" spc="-1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i="1" spc="95" dirty="0">
                <a:solidFill>
                  <a:srgbClr val="FFFFFF"/>
                </a:solidFill>
                <a:latin typeface="Arial"/>
                <a:cs typeface="Arial"/>
              </a:rPr>
              <a:t>all</a:t>
            </a:r>
            <a:r>
              <a:rPr sz="2600" b="1" i="1" spc="-1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i="1" spc="145" dirty="0">
                <a:solidFill>
                  <a:srgbClr val="FFFFFF"/>
                </a:solidFill>
                <a:latin typeface="Arial"/>
                <a:cs typeface="Arial"/>
              </a:rPr>
              <a:t>at </a:t>
            </a:r>
            <a:r>
              <a:rPr sz="2600" b="1" i="1" spc="60" dirty="0">
                <a:solidFill>
                  <a:srgbClr val="FFFFFF"/>
                </a:solidFill>
                <a:latin typeface="Arial"/>
                <a:cs typeface="Arial"/>
              </a:rPr>
              <a:t>once</a:t>
            </a:r>
            <a:r>
              <a:rPr sz="2600" b="1" i="1" spc="-1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i="1" spc="80" dirty="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sz="2600" b="1" i="1" spc="-1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i="1" dirty="0">
                <a:solidFill>
                  <a:srgbClr val="FFFFFF"/>
                </a:solidFill>
                <a:latin typeface="Arial"/>
                <a:cs typeface="Arial"/>
              </a:rPr>
              <a:t>your</a:t>
            </a:r>
            <a:r>
              <a:rPr sz="2600" b="1" i="1" spc="-1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i="1" dirty="0">
                <a:solidFill>
                  <a:srgbClr val="FFFFFF"/>
                </a:solidFill>
                <a:latin typeface="Arial"/>
                <a:cs typeface="Arial"/>
              </a:rPr>
              <a:t>child</a:t>
            </a:r>
            <a:r>
              <a:rPr sz="2600" i="1" dirty="0">
                <a:solidFill>
                  <a:srgbClr val="FFFFFF"/>
                </a:solidFill>
                <a:latin typeface="Verdana"/>
                <a:cs typeface="Verdana"/>
              </a:rPr>
              <a:t>…</a:t>
            </a:r>
            <a:r>
              <a:rPr sz="2600" i="1" spc="-2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135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2600" i="1" spc="-2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140" dirty="0">
                <a:solidFill>
                  <a:srgbClr val="FFFFFF"/>
                </a:solidFill>
                <a:latin typeface="Verdana"/>
                <a:cs typeface="Verdana"/>
              </a:rPr>
              <a:t>sense</a:t>
            </a:r>
            <a:r>
              <a:rPr sz="2600" i="1" spc="-2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75" dirty="0">
                <a:solidFill>
                  <a:srgbClr val="FFFFFF"/>
                </a:solidFill>
                <a:latin typeface="Verdana"/>
                <a:cs typeface="Verdana"/>
              </a:rPr>
              <a:t>of</a:t>
            </a:r>
            <a:r>
              <a:rPr sz="2600" i="1" spc="-2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120" dirty="0">
                <a:solidFill>
                  <a:srgbClr val="FFFFFF"/>
                </a:solidFill>
                <a:latin typeface="Verdana"/>
                <a:cs typeface="Verdana"/>
              </a:rPr>
              <a:t>constantly</a:t>
            </a:r>
            <a:r>
              <a:rPr sz="2600" i="1" spc="-2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110" dirty="0">
                <a:solidFill>
                  <a:srgbClr val="FFFFFF"/>
                </a:solidFill>
                <a:latin typeface="Verdana"/>
                <a:cs typeface="Verdana"/>
              </a:rPr>
              <a:t>needing</a:t>
            </a:r>
            <a:r>
              <a:rPr sz="2600" i="1" spc="-2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135" dirty="0">
                <a:solidFill>
                  <a:srgbClr val="FFFFFF"/>
                </a:solidFill>
                <a:latin typeface="Verdana"/>
                <a:cs typeface="Verdana"/>
              </a:rPr>
              <a:t>to</a:t>
            </a:r>
            <a:r>
              <a:rPr sz="2600" i="1" spc="-2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55" dirty="0">
                <a:solidFill>
                  <a:srgbClr val="FFFFFF"/>
                </a:solidFill>
                <a:latin typeface="Verdana"/>
                <a:cs typeface="Verdana"/>
              </a:rPr>
              <a:t>do</a:t>
            </a:r>
            <a:r>
              <a:rPr sz="2600" i="1" spc="-2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105" dirty="0">
                <a:solidFill>
                  <a:srgbClr val="FFFFFF"/>
                </a:solidFill>
                <a:latin typeface="Verdana"/>
                <a:cs typeface="Verdana"/>
              </a:rPr>
              <a:t>more, </a:t>
            </a:r>
            <a:r>
              <a:rPr sz="2600" i="1" spc="-60" dirty="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sz="2600" i="1" spc="-24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85" dirty="0">
                <a:solidFill>
                  <a:srgbClr val="FFFFFF"/>
                </a:solidFill>
                <a:latin typeface="Verdana"/>
                <a:cs typeface="Verdana"/>
              </a:rPr>
              <a:t>be</a:t>
            </a:r>
            <a:r>
              <a:rPr sz="2600" i="1" spc="-2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110" dirty="0">
                <a:solidFill>
                  <a:srgbClr val="FFFFFF"/>
                </a:solidFill>
                <a:latin typeface="Verdana"/>
                <a:cs typeface="Verdana"/>
              </a:rPr>
              <a:t>around</a:t>
            </a:r>
            <a:r>
              <a:rPr sz="2600" i="1" spc="-2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204" dirty="0">
                <a:solidFill>
                  <a:srgbClr val="FFFFFF"/>
                </a:solidFill>
                <a:latin typeface="Verdana"/>
                <a:cs typeface="Verdana"/>
              </a:rPr>
              <a:t>more,</a:t>
            </a:r>
            <a:r>
              <a:rPr sz="2600" i="1" spc="-2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60" dirty="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sz="2600" i="1" spc="-2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85" dirty="0">
                <a:solidFill>
                  <a:srgbClr val="FFFFFF"/>
                </a:solidFill>
                <a:latin typeface="Verdana"/>
                <a:cs typeface="Verdana"/>
              </a:rPr>
              <a:t>be</a:t>
            </a:r>
            <a:r>
              <a:rPr sz="2600" i="1" spc="-2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165" dirty="0">
                <a:solidFill>
                  <a:srgbClr val="FFFFFF"/>
                </a:solidFill>
                <a:latin typeface="Verdana"/>
                <a:cs typeface="Verdana"/>
              </a:rPr>
              <a:t>more</a:t>
            </a:r>
            <a:r>
              <a:rPr sz="2600" i="1" spc="-2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75" dirty="0">
                <a:solidFill>
                  <a:srgbClr val="FFFFFF"/>
                </a:solidFill>
                <a:latin typeface="Verdana"/>
                <a:cs typeface="Verdana"/>
              </a:rPr>
              <a:t>of</a:t>
            </a:r>
            <a:r>
              <a:rPr sz="2600" i="1" spc="-2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190" dirty="0">
                <a:solidFill>
                  <a:srgbClr val="FFFFFF"/>
                </a:solidFill>
                <a:latin typeface="Verdana"/>
                <a:cs typeface="Verdana"/>
              </a:rPr>
              <a:t>this,</a:t>
            </a:r>
            <a:r>
              <a:rPr sz="2600" i="1" spc="-2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60" dirty="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sz="2600" i="1" spc="-2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165" dirty="0">
                <a:solidFill>
                  <a:srgbClr val="FFFFFF"/>
                </a:solidFill>
                <a:latin typeface="Verdana"/>
                <a:cs typeface="Verdana"/>
              </a:rPr>
              <a:t>more</a:t>
            </a:r>
            <a:r>
              <a:rPr sz="2600" i="1" spc="-2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75" dirty="0">
                <a:solidFill>
                  <a:srgbClr val="FFFFFF"/>
                </a:solidFill>
                <a:latin typeface="Verdana"/>
                <a:cs typeface="Verdana"/>
              </a:rPr>
              <a:t>of</a:t>
            </a:r>
            <a:r>
              <a:rPr sz="2600" i="1" spc="-2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120" dirty="0">
                <a:solidFill>
                  <a:srgbClr val="FFFFFF"/>
                </a:solidFill>
                <a:latin typeface="Verdana"/>
                <a:cs typeface="Verdana"/>
              </a:rPr>
              <a:t>that</a:t>
            </a:r>
            <a:r>
              <a:rPr sz="2600" i="1" spc="-2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60" dirty="0">
                <a:solidFill>
                  <a:srgbClr val="FFFFFF"/>
                </a:solidFill>
                <a:latin typeface="Verdana"/>
                <a:cs typeface="Verdana"/>
              </a:rPr>
              <a:t>within </a:t>
            </a:r>
            <a:r>
              <a:rPr sz="2600" i="1" spc="-150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2600" i="1" spc="-21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160" dirty="0">
                <a:solidFill>
                  <a:srgbClr val="FFFFFF"/>
                </a:solidFill>
                <a:latin typeface="Verdana"/>
                <a:cs typeface="Verdana"/>
              </a:rPr>
              <a:t>environment</a:t>
            </a:r>
            <a:r>
              <a:rPr sz="2600" i="1" spc="-21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120" dirty="0">
                <a:solidFill>
                  <a:srgbClr val="FFFFFF"/>
                </a:solidFill>
                <a:latin typeface="Verdana"/>
                <a:cs typeface="Verdana"/>
              </a:rPr>
              <a:t>that</a:t>
            </a:r>
            <a:r>
              <a:rPr sz="2600" i="1" spc="-2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150" dirty="0">
                <a:solidFill>
                  <a:srgbClr val="FFFFFF"/>
                </a:solidFill>
                <a:latin typeface="Verdana"/>
                <a:cs typeface="Verdana"/>
              </a:rPr>
              <a:t>doesn't</a:t>
            </a:r>
            <a:r>
              <a:rPr sz="2600" i="1" spc="-21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155" dirty="0">
                <a:solidFill>
                  <a:srgbClr val="FFFFFF"/>
                </a:solidFill>
                <a:latin typeface="Verdana"/>
                <a:cs typeface="Verdana"/>
              </a:rPr>
              <a:t>really</a:t>
            </a:r>
            <a:r>
              <a:rPr sz="2600" i="1" spc="-2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55" dirty="0">
                <a:solidFill>
                  <a:srgbClr val="FFFFFF"/>
                </a:solidFill>
                <a:latin typeface="Verdana"/>
                <a:cs typeface="Verdana"/>
              </a:rPr>
              <a:t>support.”</a:t>
            </a:r>
            <a:endParaRPr sz="2600">
              <a:latin typeface="Verdana"/>
              <a:cs typeface="Verdan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485145" y="5858024"/>
            <a:ext cx="1899285" cy="4025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450" dirty="0">
                <a:latin typeface="Arial"/>
                <a:cs typeface="Arial"/>
              </a:rPr>
              <a:t>Online</a:t>
            </a:r>
            <a:r>
              <a:rPr sz="2450" spc="-70" dirty="0">
                <a:latin typeface="Arial"/>
                <a:cs typeface="Arial"/>
              </a:rPr>
              <a:t> </a:t>
            </a:r>
            <a:r>
              <a:rPr sz="2450" spc="-10" dirty="0">
                <a:latin typeface="Arial"/>
                <a:cs typeface="Arial"/>
              </a:rPr>
              <a:t>Safety</a:t>
            </a:r>
            <a:endParaRPr sz="2450">
              <a:latin typeface="Arial"/>
              <a:cs typeface="Arial"/>
            </a:endParaRPr>
          </a:p>
        </p:txBody>
      </p:sp>
      <p:pic>
        <p:nvPicPr>
          <p:cNvPr id="12" name="object 12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822031" y="4768794"/>
            <a:ext cx="1166834" cy="1031260"/>
          </a:xfrm>
          <a:prstGeom prst="rect">
            <a:avLst/>
          </a:prstGeom>
        </p:spPr>
      </p:pic>
      <p:sp>
        <p:nvSpPr>
          <p:cNvPr id="13" name="object 13"/>
          <p:cNvSpPr/>
          <p:nvPr/>
        </p:nvSpPr>
        <p:spPr>
          <a:xfrm>
            <a:off x="6319342" y="4669779"/>
            <a:ext cx="10575290" cy="1688464"/>
          </a:xfrm>
          <a:custGeom>
            <a:avLst/>
            <a:gdLst/>
            <a:ahLst/>
            <a:cxnLst/>
            <a:rect l="l" t="t" r="r" b="b"/>
            <a:pathLst>
              <a:path w="10575290" h="1688464">
                <a:moveTo>
                  <a:pt x="10490522" y="0"/>
                </a:moveTo>
                <a:lnTo>
                  <a:pt x="422107" y="0"/>
                </a:lnTo>
                <a:lnTo>
                  <a:pt x="389248" y="6634"/>
                </a:lnTo>
                <a:lnTo>
                  <a:pt x="362414" y="24727"/>
                </a:lnTo>
                <a:lnTo>
                  <a:pt x="344320" y="51562"/>
                </a:lnTo>
                <a:lnTo>
                  <a:pt x="337686" y="84421"/>
                </a:lnTo>
                <a:lnTo>
                  <a:pt x="337686" y="675372"/>
                </a:lnTo>
                <a:lnTo>
                  <a:pt x="0" y="844215"/>
                </a:lnTo>
                <a:lnTo>
                  <a:pt x="337686" y="1013058"/>
                </a:lnTo>
                <a:lnTo>
                  <a:pt x="337686" y="1604008"/>
                </a:lnTo>
                <a:lnTo>
                  <a:pt x="344320" y="1636867"/>
                </a:lnTo>
                <a:lnTo>
                  <a:pt x="362414" y="1663702"/>
                </a:lnTo>
                <a:lnTo>
                  <a:pt x="389248" y="1681795"/>
                </a:lnTo>
                <a:lnTo>
                  <a:pt x="422107" y="1688430"/>
                </a:lnTo>
                <a:lnTo>
                  <a:pt x="10490522" y="1688430"/>
                </a:lnTo>
                <a:lnTo>
                  <a:pt x="10523378" y="1681795"/>
                </a:lnTo>
                <a:lnTo>
                  <a:pt x="10550211" y="1663702"/>
                </a:lnTo>
                <a:lnTo>
                  <a:pt x="10568304" y="1636867"/>
                </a:lnTo>
                <a:lnTo>
                  <a:pt x="10574938" y="1604008"/>
                </a:lnTo>
                <a:lnTo>
                  <a:pt x="10574938" y="84421"/>
                </a:lnTo>
                <a:lnTo>
                  <a:pt x="10568304" y="51562"/>
                </a:lnTo>
                <a:lnTo>
                  <a:pt x="10550211" y="24727"/>
                </a:lnTo>
                <a:lnTo>
                  <a:pt x="10523378" y="6634"/>
                </a:lnTo>
                <a:lnTo>
                  <a:pt x="10490522" y="0"/>
                </a:lnTo>
                <a:close/>
              </a:path>
            </a:pathLst>
          </a:custGeom>
          <a:solidFill>
            <a:srgbClr val="B894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6740281" y="4830267"/>
            <a:ext cx="10071100" cy="134493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algn="ctr">
              <a:lnSpc>
                <a:spcPct val="111000"/>
              </a:lnSpc>
              <a:spcBef>
                <a:spcPts val="90"/>
              </a:spcBef>
            </a:pPr>
            <a:r>
              <a:rPr sz="2600" i="1" spc="-295" dirty="0">
                <a:solidFill>
                  <a:srgbClr val="FFFFFF"/>
                </a:solidFill>
                <a:latin typeface="Verdana"/>
                <a:cs typeface="Verdana"/>
              </a:rPr>
              <a:t>“[It</a:t>
            </a:r>
            <a:r>
              <a:rPr sz="2600" i="1" spc="-24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140" dirty="0">
                <a:solidFill>
                  <a:srgbClr val="FFFFFF"/>
                </a:solidFill>
                <a:latin typeface="Verdana"/>
                <a:cs typeface="Verdana"/>
              </a:rPr>
              <a:t>is</a:t>
            </a:r>
            <a:r>
              <a:rPr sz="2600" i="1" spc="-2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dirty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2600" i="1" spc="-24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125" dirty="0">
                <a:solidFill>
                  <a:srgbClr val="FFFFFF"/>
                </a:solidFill>
                <a:latin typeface="Verdana"/>
                <a:cs typeface="Verdana"/>
              </a:rPr>
              <a:t>struggle</a:t>
            </a:r>
            <a:r>
              <a:rPr sz="2600" i="1" spc="-2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200" dirty="0">
                <a:solidFill>
                  <a:srgbClr val="FFFFFF"/>
                </a:solidFill>
                <a:latin typeface="Verdana"/>
                <a:cs typeface="Verdana"/>
              </a:rPr>
              <a:t>to]</a:t>
            </a:r>
            <a:r>
              <a:rPr sz="2600" i="1" spc="-24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155" dirty="0">
                <a:solidFill>
                  <a:srgbClr val="FFFFFF"/>
                </a:solidFill>
                <a:latin typeface="Verdana"/>
                <a:cs typeface="Verdana"/>
              </a:rPr>
              <a:t>make</a:t>
            </a:r>
            <a:r>
              <a:rPr sz="2600" i="1" spc="-2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175" dirty="0">
                <a:solidFill>
                  <a:srgbClr val="FFFFFF"/>
                </a:solidFill>
                <a:latin typeface="Verdana"/>
                <a:cs typeface="Verdana"/>
              </a:rPr>
              <a:t>sure</a:t>
            </a:r>
            <a:r>
              <a:rPr sz="2600" i="1" spc="-2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245" dirty="0">
                <a:solidFill>
                  <a:srgbClr val="FFFFFF"/>
                </a:solidFill>
                <a:latin typeface="Verdana"/>
                <a:cs typeface="Verdana"/>
              </a:rPr>
              <a:t>my </a:t>
            </a:r>
            <a:r>
              <a:rPr sz="2600" i="1" spc="-80" dirty="0">
                <a:solidFill>
                  <a:srgbClr val="FFFFFF"/>
                </a:solidFill>
                <a:latin typeface="Verdana"/>
                <a:cs typeface="Verdana"/>
              </a:rPr>
              <a:t>child</a:t>
            </a:r>
            <a:r>
              <a:rPr sz="2600" i="1" spc="-2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150" dirty="0">
                <a:solidFill>
                  <a:srgbClr val="FFFFFF"/>
                </a:solidFill>
                <a:latin typeface="Verdana"/>
                <a:cs typeface="Verdana"/>
              </a:rPr>
              <a:t>doesn't</a:t>
            </a:r>
            <a:r>
              <a:rPr sz="2600" i="1" spc="-24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140" dirty="0">
                <a:solidFill>
                  <a:srgbClr val="FFFFFF"/>
                </a:solidFill>
                <a:latin typeface="Verdana"/>
                <a:cs typeface="Verdana"/>
              </a:rPr>
              <a:t>see</a:t>
            </a:r>
            <a:r>
              <a:rPr sz="2600" i="1" spc="-2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10" dirty="0">
                <a:solidFill>
                  <a:srgbClr val="FFFFFF"/>
                </a:solidFill>
                <a:latin typeface="Verdana"/>
                <a:cs typeface="Verdana"/>
              </a:rPr>
              <a:t>inappropriate </a:t>
            </a:r>
            <a:r>
              <a:rPr sz="2600" i="1" spc="-105" dirty="0">
                <a:solidFill>
                  <a:srgbClr val="FFFFFF"/>
                </a:solidFill>
                <a:latin typeface="Verdana"/>
                <a:cs typeface="Verdana"/>
              </a:rPr>
              <a:t>images</a:t>
            </a:r>
            <a:r>
              <a:rPr sz="2600" i="1" spc="-229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140" dirty="0">
                <a:solidFill>
                  <a:srgbClr val="FFFFFF"/>
                </a:solidFill>
                <a:latin typeface="Verdana"/>
                <a:cs typeface="Verdana"/>
              </a:rPr>
              <a:t>or</a:t>
            </a:r>
            <a:r>
              <a:rPr sz="2600" i="1" spc="-2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155" dirty="0">
                <a:solidFill>
                  <a:srgbClr val="FFFFFF"/>
                </a:solidFill>
                <a:latin typeface="Verdana"/>
                <a:cs typeface="Verdana"/>
              </a:rPr>
              <a:t>pornography,</a:t>
            </a:r>
            <a:r>
              <a:rPr sz="2600" i="1" spc="-2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150" dirty="0">
                <a:solidFill>
                  <a:srgbClr val="FFFFFF"/>
                </a:solidFill>
                <a:latin typeface="Verdana"/>
                <a:cs typeface="Verdana"/>
              </a:rPr>
              <a:t>knows</a:t>
            </a:r>
            <a:r>
              <a:rPr sz="2600" i="1" spc="-2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114" dirty="0">
                <a:solidFill>
                  <a:srgbClr val="FFFFFF"/>
                </a:solidFill>
                <a:latin typeface="Verdana"/>
                <a:cs typeface="Verdana"/>
              </a:rPr>
              <a:t>who</a:t>
            </a:r>
            <a:r>
              <a:rPr sz="2600" i="1" spc="-229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135" dirty="0">
                <a:solidFill>
                  <a:srgbClr val="FFFFFF"/>
                </a:solidFill>
                <a:latin typeface="Verdana"/>
                <a:cs typeface="Verdana"/>
              </a:rPr>
              <a:t>he</a:t>
            </a:r>
            <a:r>
              <a:rPr sz="2600" i="1" spc="-2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125" dirty="0">
                <a:solidFill>
                  <a:srgbClr val="FFFFFF"/>
                </a:solidFill>
                <a:latin typeface="Verdana"/>
                <a:cs typeface="Verdana"/>
              </a:rPr>
              <a:t>interacts</a:t>
            </a:r>
            <a:r>
              <a:rPr sz="2600" i="1" spc="-2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190" dirty="0">
                <a:solidFill>
                  <a:srgbClr val="FFFFFF"/>
                </a:solidFill>
                <a:latin typeface="Verdana"/>
                <a:cs typeface="Verdana"/>
              </a:rPr>
              <a:t>with,</a:t>
            </a:r>
            <a:r>
              <a:rPr sz="2600" i="1" spc="-2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60" dirty="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sz="2600" i="1" spc="-229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120" dirty="0">
                <a:solidFill>
                  <a:srgbClr val="FFFFFF"/>
                </a:solidFill>
                <a:latin typeface="Verdana"/>
                <a:cs typeface="Verdana"/>
              </a:rPr>
              <a:t>that</a:t>
            </a:r>
            <a:r>
              <a:rPr sz="2600" i="1" spc="-2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120" dirty="0">
                <a:solidFill>
                  <a:srgbClr val="FFFFFF"/>
                </a:solidFill>
                <a:latin typeface="Verdana"/>
                <a:cs typeface="Verdana"/>
              </a:rPr>
              <a:t>he's </a:t>
            </a:r>
            <a:r>
              <a:rPr sz="2600" i="1" spc="-130" dirty="0">
                <a:solidFill>
                  <a:srgbClr val="FFFFFF"/>
                </a:solidFill>
                <a:latin typeface="Verdana"/>
                <a:cs typeface="Verdana"/>
              </a:rPr>
              <a:t>not</a:t>
            </a:r>
            <a:r>
              <a:rPr sz="2600" i="1" spc="-2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75" dirty="0">
                <a:solidFill>
                  <a:srgbClr val="FFFFFF"/>
                </a:solidFill>
                <a:latin typeface="Verdana"/>
                <a:cs typeface="Verdana"/>
              </a:rPr>
              <a:t>bullied.”</a:t>
            </a:r>
            <a:endParaRPr sz="2600">
              <a:latin typeface="Verdana"/>
              <a:cs typeface="Verdana"/>
            </a:endParaRPr>
          </a:p>
        </p:txBody>
      </p:sp>
      <p:pic>
        <p:nvPicPr>
          <p:cNvPr id="15" name="object 15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763464" y="7141809"/>
            <a:ext cx="1365918" cy="1367184"/>
          </a:xfrm>
          <a:prstGeom prst="rect">
            <a:avLst/>
          </a:prstGeom>
        </p:spPr>
      </p:pic>
      <p:sp>
        <p:nvSpPr>
          <p:cNvPr id="16" name="object 16"/>
          <p:cNvSpPr txBox="1"/>
          <p:nvPr/>
        </p:nvSpPr>
        <p:spPr>
          <a:xfrm>
            <a:off x="2322427" y="8822843"/>
            <a:ext cx="2282825" cy="4025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450" dirty="0">
                <a:latin typeface="Arial"/>
                <a:cs typeface="Arial"/>
              </a:rPr>
              <a:t>Knowledge</a:t>
            </a:r>
            <a:r>
              <a:rPr sz="2450" spc="240" dirty="0">
                <a:latin typeface="Arial"/>
                <a:cs typeface="Arial"/>
              </a:rPr>
              <a:t> </a:t>
            </a:r>
            <a:r>
              <a:rPr sz="2450" spc="-25" dirty="0">
                <a:latin typeface="Arial"/>
                <a:cs typeface="Arial"/>
              </a:rPr>
              <a:t>Gap</a:t>
            </a:r>
            <a:endParaRPr sz="2450">
              <a:latin typeface="Arial"/>
              <a:cs typeface="Arial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6319342" y="7500843"/>
            <a:ext cx="10575290" cy="1181735"/>
          </a:xfrm>
          <a:custGeom>
            <a:avLst/>
            <a:gdLst/>
            <a:ahLst/>
            <a:cxnLst/>
            <a:rect l="l" t="t" r="r" b="b"/>
            <a:pathLst>
              <a:path w="10575290" h="1181734">
                <a:moveTo>
                  <a:pt x="10490522" y="0"/>
                </a:moveTo>
                <a:lnTo>
                  <a:pt x="422107" y="0"/>
                </a:lnTo>
                <a:lnTo>
                  <a:pt x="389248" y="6634"/>
                </a:lnTo>
                <a:lnTo>
                  <a:pt x="362414" y="24728"/>
                </a:lnTo>
                <a:lnTo>
                  <a:pt x="344320" y="51562"/>
                </a:lnTo>
                <a:lnTo>
                  <a:pt x="337686" y="84421"/>
                </a:lnTo>
                <a:lnTo>
                  <a:pt x="337686" y="675372"/>
                </a:lnTo>
                <a:lnTo>
                  <a:pt x="0" y="844215"/>
                </a:lnTo>
                <a:lnTo>
                  <a:pt x="337686" y="1013058"/>
                </a:lnTo>
                <a:lnTo>
                  <a:pt x="337686" y="1097152"/>
                </a:lnTo>
                <a:lnTo>
                  <a:pt x="344320" y="1130011"/>
                </a:lnTo>
                <a:lnTo>
                  <a:pt x="362414" y="1156846"/>
                </a:lnTo>
                <a:lnTo>
                  <a:pt x="389248" y="1174939"/>
                </a:lnTo>
                <a:lnTo>
                  <a:pt x="422107" y="1181574"/>
                </a:lnTo>
                <a:lnTo>
                  <a:pt x="10490522" y="1181574"/>
                </a:lnTo>
                <a:lnTo>
                  <a:pt x="10523378" y="1174939"/>
                </a:lnTo>
                <a:lnTo>
                  <a:pt x="10550211" y="1156846"/>
                </a:lnTo>
                <a:lnTo>
                  <a:pt x="10568304" y="1130011"/>
                </a:lnTo>
                <a:lnTo>
                  <a:pt x="10574938" y="1097152"/>
                </a:lnTo>
                <a:lnTo>
                  <a:pt x="10574938" y="84421"/>
                </a:lnTo>
                <a:lnTo>
                  <a:pt x="10568304" y="51562"/>
                </a:lnTo>
                <a:lnTo>
                  <a:pt x="10550211" y="24728"/>
                </a:lnTo>
                <a:lnTo>
                  <a:pt x="10523378" y="6634"/>
                </a:lnTo>
                <a:lnTo>
                  <a:pt x="10490522" y="0"/>
                </a:lnTo>
                <a:close/>
              </a:path>
            </a:pathLst>
          </a:custGeom>
          <a:solidFill>
            <a:srgbClr val="B894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8181075" y="7887503"/>
            <a:ext cx="7189470" cy="42799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2600" i="1" spc="-195" dirty="0">
                <a:solidFill>
                  <a:srgbClr val="FFFFFF"/>
                </a:solidFill>
                <a:latin typeface="Verdana"/>
                <a:cs typeface="Verdana"/>
              </a:rPr>
              <a:t>“[My</a:t>
            </a:r>
            <a:r>
              <a:rPr sz="2600" i="1" spc="-2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135" dirty="0">
                <a:solidFill>
                  <a:srgbClr val="FFFFFF"/>
                </a:solidFill>
                <a:latin typeface="Verdana"/>
                <a:cs typeface="Verdana"/>
              </a:rPr>
              <a:t>daughter]</a:t>
            </a:r>
            <a:r>
              <a:rPr sz="2600" i="1" spc="-2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b="1" i="1" dirty="0">
                <a:solidFill>
                  <a:srgbClr val="FFFFFF"/>
                </a:solidFill>
                <a:latin typeface="Arial"/>
                <a:cs typeface="Arial"/>
              </a:rPr>
              <a:t>knows</a:t>
            </a:r>
            <a:r>
              <a:rPr sz="2600" b="1" i="1" spc="-1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i="1" spc="85" dirty="0">
                <a:solidFill>
                  <a:srgbClr val="FFFFFF"/>
                </a:solidFill>
                <a:latin typeface="Arial"/>
                <a:cs typeface="Arial"/>
              </a:rPr>
              <a:t>more</a:t>
            </a:r>
            <a:r>
              <a:rPr sz="2600" b="1" i="1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i="1" spc="-90" dirty="0">
                <a:solidFill>
                  <a:srgbClr val="FFFFFF"/>
                </a:solidFill>
                <a:latin typeface="Verdana"/>
                <a:cs typeface="Verdana"/>
              </a:rPr>
              <a:t>about</a:t>
            </a:r>
            <a:r>
              <a:rPr sz="2600" i="1" spc="-2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155" dirty="0">
                <a:solidFill>
                  <a:srgbClr val="FFFFFF"/>
                </a:solidFill>
                <a:latin typeface="Verdana"/>
                <a:cs typeface="Verdana"/>
              </a:rPr>
              <a:t>it</a:t>
            </a:r>
            <a:r>
              <a:rPr sz="2600" i="1" spc="-2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114" dirty="0">
                <a:solidFill>
                  <a:srgbClr val="FFFFFF"/>
                </a:solidFill>
                <a:latin typeface="Verdana"/>
                <a:cs typeface="Verdana"/>
              </a:rPr>
              <a:t>than</a:t>
            </a:r>
            <a:r>
              <a:rPr sz="2600" i="1" spc="-2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440" dirty="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sz="2600" i="1" spc="-2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i="1" spc="-275" dirty="0">
                <a:solidFill>
                  <a:srgbClr val="FFFFFF"/>
                </a:solidFill>
                <a:latin typeface="Verdana"/>
                <a:cs typeface="Verdana"/>
              </a:rPr>
              <a:t>do.”</a:t>
            </a:r>
            <a:endParaRPr sz="26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09213" rIns="0" bIns="0" rtlCol="0">
            <a:spAutoFit/>
          </a:bodyPr>
          <a:lstStyle/>
          <a:p>
            <a:pPr marL="93980">
              <a:lnSpc>
                <a:spcPct val="100000"/>
              </a:lnSpc>
              <a:spcBef>
                <a:spcPts val="105"/>
              </a:spcBef>
            </a:pPr>
            <a:r>
              <a:rPr dirty="0"/>
              <a:t>2.</a:t>
            </a:r>
            <a:r>
              <a:rPr spc="-420" dirty="0"/>
              <a:t> </a:t>
            </a:r>
            <a:r>
              <a:rPr spc="-900" dirty="0"/>
              <a:t>T</a:t>
            </a:r>
            <a:r>
              <a:rPr spc="-130" dirty="0"/>
              <a:t>ec</a:t>
            </a:r>
            <a:r>
              <a:rPr spc="15" dirty="0"/>
              <a:t>h</a:t>
            </a:r>
            <a:r>
              <a:rPr spc="-280" dirty="0"/>
              <a:t> </a:t>
            </a:r>
            <a:r>
              <a:rPr spc="-220" dirty="0"/>
              <a:t>is</a:t>
            </a:r>
            <a:r>
              <a:rPr spc="-280" dirty="0"/>
              <a:t> </a:t>
            </a:r>
            <a:r>
              <a:rPr spc="-75" dirty="0"/>
              <a:t>Complicated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414009" y="10072184"/>
            <a:ext cx="2793365" cy="1047750"/>
            <a:chOff x="414009" y="10072184"/>
            <a:chExt cx="2793365" cy="104775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29805" y="10077727"/>
              <a:ext cx="2370426" cy="808517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14009" y="10072184"/>
              <a:ext cx="2793060" cy="1047397"/>
            </a:xfrm>
            <a:prstGeom prst="rect">
              <a:avLst/>
            </a:prstGeom>
          </p:spPr>
        </p:pic>
      </p:grpSp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6349868" y="10194547"/>
            <a:ext cx="3119364" cy="593253"/>
          </a:xfrm>
          <a:prstGeom prst="rect">
            <a:avLst/>
          </a:prstGeom>
        </p:spPr>
      </p:pic>
      <p:grpSp>
        <p:nvGrpSpPr>
          <p:cNvPr id="7" name="object 7"/>
          <p:cNvGrpSpPr/>
          <p:nvPr/>
        </p:nvGrpSpPr>
        <p:grpSpPr>
          <a:xfrm>
            <a:off x="2022513" y="2259938"/>
            <a:ext cx="2226945" cy="1885950"/>
            <a:chOff x="2022513" y="2259938"/>
            <a:chExt cx="2226945" cy="1885950"/>
          </a:xfrm>
        </p:grpSpPr>
        <p:pic>
          <p:nvPicPr>
            <p:cNvPr id="8" name="object 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022513" y="2542336"/>
              <a:ext cx="929607" cy="80294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960863" y="2259938"/>
              <a:ext cx="843995" cy="802986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319779" y="3106932"/>
              <a:ext cx="929618" cy="735887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2185258" y="3409675"/>
              <a:ext cx="999664" cy="735887"/>
            </a:xfrm>
            <a:prstGeom prst="rect">
              <a:avLst/>
            </a:prstGeom>
          </p:spPr>
        </p:pic>
      </p:grpSp>
      <p:sp>
        <p:nvSpPr>
          <p:cNvPr id="12" name="object 12"/>
          <p:cNvSpPr txBox="1"/>
          <p:nvPr/>
        </p:nvSpPr>
        <p:spPr>
          <a:xfrm>
            <a:off x="5709612" y="2733295"/>
            <a:ext cx="9173845" cy="5911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3700" dirty="0">
                <a:latin typeface="Arial"/>
                <a:cs typeface="Arial"/>
              </a:rPr>
              <a:t>Diﬀerent</a:t>
            </a:r>
            <a:r>
              <a:rPr sz="3700" spc="85" dirty="0">
                <a:latin typeface="Arial"/>
                <a:cs typeface="Arial"/>
              </a:rPr>
              <a:t> </a:t>
            </a:r>
            <a:r>
              <a:rPr sz="3700" dirty="0">
                <a:latin typeface="Arial"/>
                <a:cs typeface="Arial"/>
              </a:rPr>
              <a:t>platforms,</a:t>
            </a:r>
            <a:r>
              <a:rPr sz="3700" spc="90" dirty="0">
                <a:latin typeface="Arial"/>
                <a:cs typeface="Arial"/>
              </a:rPr>
              <a:t> </a:t>
            </a:r>
            <a:r>
              <a:rPr sz="3700" dirty="0">
                <a:latin typeface="Arial"/>
                <a:cs typeface="Arial"/>
              </a:rPr>
              <a:t>interfaces</a:t>
            </a:r>
            <a:r>
              <a:rPr sz="3700" spc="90" dirty="0">
                <a:latin typeface="Arial"/>
                <a:cs typeface="Arial"/>
              </a:rPr>
              <a:t> </a:t>
            </a:r>
            <a:r>
              <a:rPr sz="3700" dirty="0">
                <a:latin typeface="Arial"/>
                <a:cs typeface="Arial"/>
              </a:rPr>
              <a:t>and</a:t>
            </a:r>
            <a:r>
              <a:rPr sz="3700" spc="90" dirty="0">
                <a:latin typeface="Arial"/>
                <a:cs typeface="Arial"/>
              </a:rPr>
              <a:t> </a:t>
            </a:r>
            <a:r>
              <a:rPr sz="3700" spc="50" dirty="0">
                <a:latin typeface="Arial"/>
                <a:cs typeface="Arial"/>
              </a:rPr>
              <a:t>products</a:t>
            </a:r>
            <a:endParaRPr sz="37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71899" rIns="0" bIns="0" rtlCol="0">
            <a:spAutoFit/>
          </a:bodyPr>
          <a:lstStyle/>
          <a:p>
            <a:pPr marL="93980">
              <a:lnSpc>
                <a:spcPct val="100000"/>
              </a:lnSpc>
              <a:spcBef>
                <a:spcPts val="105"/>
              </a:spcBef>
            </a:pPr>
            <a:r>
              <a:rPr dirty="0"/>
              <a:t>2.</a:t>
            </a:r>
            <a:r>
              <a:rPr spc="-420" dirty="0"/>
              <a:t> </a:t>
            </a:r>
            <a:r>
              <a:rPr spc="-900" dirty="0"/>
              <a:t>T</a:t>
            </a:r>
            <a:r>
              <a:rPr spc="-130" dirty="0"/>
              <a:t>ec</a:t>
            </a:r>
            <a:r>
              <a:rPr spc="15" dirty="0"/>
              <a:t>h</a:t>
            </a:r>
            <a:r>
              <a:rPr spc="-280" dirty="0"/>
              <a:t> </a:t>
            </a:r>
            <a:r>
              <a:rPr spc="-220" dirty="0"/>
              <a:t>is</a:t>
            </a:r>
            <a:r>
              <a:rPr spc="-280" dirty="0"/>
              <a:t> </a:t>
            </a:r>
            <a:r>
              <a:rPr spc="-75" dirty="0"/>
              <a:t>Complicated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414009" y="10072184"/>
            <a:ext cx="2793365" cy="1047750"/>
            <a:chOff x="414009" y="10072184"/>
            <a:chExt cx="2793365" cy="104775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29805" y="10077727"/>
              <a:ext cx="2370426" cy="808517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14009" y="10072184"/>
              <a:ext cx="2793060" cy="1047397"/>
            </a:xfrm>
            <a:prstGeom prst="rect">
              <a:avLst/>
            </a:prstGeom>
          </p:spPr>
        </p:pic>
      </p:grpSp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6349868" y="10194547"/>
            <a:ext cx="3119364" cy="593253"/>
          </a:xfrm>
          <a:prstGeom prst="rect">
            <a:avLst/>
          </a:prstGeom>
        </p:spPr>
      </p:pic>
      <p:grpSp>
        <p:nvGrpSpPr>
          <p:cNvPr id="7" name="object 7"/>
          <p:cNvGrpSpPr/>
          <p:nvPr/>
        </p:nvGrpSpPr>
        <p:grpSpPr>
          <a:xfrm>
            <a:off x="2022513" y="2259938"/>
            <a:ext cx="2226945" cy="1885950"/>
            <a:chOff x="2022513" y="2259938"/>
            <a:chExt cx="2226945" cy="1885950"/>
          </a:xfrm>
        </p:grpSpPr>
        <p:pic>
          <p:nvPicPr>
            <p:cNvPr id="8" name="object 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022513" y="2542336"/>
              <a:ext cx="929607" cy="80294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960863" y="2259938"/>
              <a:ext cx="843995" cy="802986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319779" y="3106932"/>
              <a:ext cx="929618" cy="735887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2185258" y="3409675"/>
              <a:ext cx="999664" cy="735887"/>
            </a:xfrm>
            <a:prstGeom prst="rect">
              <a:avLst/>
            </a:prstGeom>
          </p:spPr>
        </p:pic>
      </p:grpSp>
      <p:sp>
        <p:nvSpPr>
          <p:cNvPr id="12" name="object 12"/>
          <p:cNvSpPr txBox="1"/>
          <p:nvPr/>
        </p:nvSpPr>
        <p:spPr>
          <a:xfrm>
            <a:off x="5709612" y="2733295"/>
            <a:ext cx="9173845" cy="5911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3700" dirty="0">
                <a:latin typeface="Arial"/>
                <a:cs typeface="Arial"/>
              </a:rPr>
              <a:t>Diﬀerent</a:t>
            </a:r>
            <a:r>
              <a:rPr sz="3700" spc="85" dirty="0">
                <a:latin typeface="Arial"/>
                <a:cs typeface="Arial"/>
              </a:rPr>
              <a:t> </a:t>
            </a:r>
            <a:r>
              <a:rPr sz="3700" dirty="0">
                <a:latin typeface="Arial"/>
                <a:cs typeface="Arial"/>
              </a:rPr>
              <a:t>platforms,</a:t>
            </a:r>
            <a:r>
              <a:rPr sz="3700" spc="90" dirty="0">
                <a:latin typeface="Arial"/>
                <a:cs typeface="Arial"/>
              </a:rPr>
              <a:t> </a:t>
            </a:r>
            <a:r>
              <a:rPr sz="3700" dirty="0">
                <a:latin typeface="Arial"/>
                <a:cs typeface="Arial"/>
              </a:rPr>
              <a:t>interfaces</a:t>
            </a:r>
            <a:r>
              <a:rPr sz="3700" spc="90" dirty="0">
                <a:latin typeface="Arial"/>
                <a:cs typeface="Arial"/>
              </a:rPr>
              <a:t> </a:t>
            </a:r>
            <a:r>
              <a:rPr sz="3700" dirty="0">
                <a:latin typeface="Arial"/>
                <a:cs typeface="Arial"/>
              </a:rPr>
              <a:t>and</a:t>
            </a:r>
            <a:r>
              <a:rPr sz="3700" spc="90" dirty="0">
                <a:latin typeface="Arial"/>
                <a:cs typeface="Arial"/>
              </a:rPr>
              <a:t> </a:t>
            </a:r>
            <a:r>
              <a:rPr sz="3700" spc="50" dirty="0">
                <a:latin typeface="Arial"/>
                <a:cs typeface="Arial"/>
              </a:rPr>
              <a:t>products</a:t>
            </a:r>
            <a:endParaRPr sz="3700">
              <a:latin typeface="Arial"/>
              <a:cs typeface="Arial"/>
            </a:endParaRPr>
          </a:p>
        </p:txBody>
      </p:sp>
      <p:pic>
        <p:nvPicPr>
          <p:cNvPr id="13" name="object 13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2194877" y="4802611"/>
            <a:ext cx="1882155" cy="1772544"/>
          </a:xfrm>
          <a:prstGeom prst="rect">
            <a:avLst/>
          </a:prstGeom>
        </p:spPr>
      </p:pic>
      <p:sp>
        <p:nvSpPr>
          <p:cNvPr id="14" name="object 14"/>
          <p:cNvSpPr txBox="1"/>
          <p:nvPr/>
        </p:nvSpPr>
        <p:spPr>
          <a:xfrm>
            <a:off x="5709612" y="5380749"/>
            <a:ext cx="9539605" cy="5911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3700" spc="-20" dirty="0">
                <a:latin typeface="Arial"/>
                <a:cs typeface="Arial"/>
              </a:rPr>
              <a:t>Features</a:t>
            </a:r>
            <a:r>
              <a:rPr sz="3700" spc="35" dirty="0">
                <a:latin typeface="Arial"/>
                <a:cs typeface="Arial"/>
              </a:rPr>
              <a:t> </a:t>
            </a:r>
            <a:r>
              <a:rPr sz="3700" dirty="0">
                <a:latin typeface="Arial"/>
                <a:cs typeface="Arial"/>
              </a:rPr>
              <a:t>and</a:t>
            </a:r>
            <a:r>
              <a:rPr sz="3700" spc="40" dirty="0">
                <a:latin typeface="Arial"/>
                <a:cs typeface="Arial"/>
              </a:rPr>
              <a:t> </a:t>
            </a:r>
            <a:r>
              <a:rPr sz="3700" dirty="0">
                <a:latin typeface="Arial"/>
                <a:cs typeface="Arial"/>
              </a:rPr>
              <a:t>settings</a:t>
            </a:r>
            <a:r>
              <a:rPr sz="3700" spc="40" dirty="0">
                <a:latin typeface="Arial"/>
                <a:cs typeface="Arial"/>
              </a:rPr>
              <a:t> </a:t>
            </a:r>
            <a:r>
              <a:rPr sz="3700" dirty="0">
                <a:latin typeface="Arial"/>
                <a:cs typeface="Arial"/>
              </a:rPr>
              <a:t>are</a:t>
            </a:r>
            <a:r>
              <a:rPr sz="3700" spc="40" dirty="0">
                <a:latin typeface="Arial"/>
                <a:cs typeface="Arial"/>
              </a:rPr>
              <a:t> </a:t>
            </a:r>
            <a:r>
              <a:rPr sz="3700" dirty="0">
                <a:latin typeface="Arial"/>
                <a:cs typeface="Arial"/>
              </a:rPr>
              <a:t>constantly</a:t>
            </a:r>
            <a:r>
              <a:rPr sz="3700" spc="40" dirty="0">
                <a:latin typeface="Arial"/>
                <a:cs typeface="Arial"/>
              </a:rPr>
              <a:t> </a:t>
            </a:r>
            <a:r>
              <a:rPr sz="3700" spc="45" dirty="0">
                <a:latin typeface="Arial"/>
                <a:cs typeface="Arial"/>
              </a:rPr>
              <a:t>updated</a:t>
            </a:r>
            <a:endParaRPr sz="37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71899" rIns="0" bIns="0" rtlCol="0">
            <a:spAutoFit/>
          </a:bodyPr>
          <a:lstStyle/>
          <a:p>
            <a:pPr marL="93980">
              <a:lnSpc>
                <a:spcPct val="100000"/>
              </a:lnSpc>
              <a:spcBef>
                <a:spcPts val="105"/>
              </a:spcBef>
            </a:pPr>
            <a:r>
              <a:rPr dirty="0"/>
              <a:t>2.</a:t>
            </a:r>
            <a:r>
              <a:rPr spc="-420" dirty="0"/>
              <a:t> </a:t>
            </a:r>
            <a:r>
              <a:rPr spc="-900" dirty="0"/>
              <a:t>T</a:t>
            </a:r>
            <a:r>
              <a:rPr spc="-130" dirty="0"/>
              <a:t>ec</a:t>
            </a:r>
            <a:r>
              <a:rPr spc="15" dirty="0"/>
              <a:t>h</a:t>
            </a:r>
            <a:r>
              <a:rPr spc="-280" dirty="0"/>
              <a:t> </a:t>
            </a:r>
            <a:r>
              <a:rPr spc="-220" dirty="0"/>
              <a:t>is</a:t>
            </a:r>
            <a:r>
              <a:rPr spc="-280" dirty="0"/>
              <a:t> </a:t>
            </a:r>
            <a:r>
              <a:rPr spc="-75" dirty="0"/>
              <a:t>Complicated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414009" y="10072184"/>
            <a:ext cx="2793365" cy="1047750"/>
            <a:chOff x="414009" y="10072184"/>
            <a:chExt cx="2793365" cy="104775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29805" y="10077727"/>
              <a:ext cx="2370426" cy="808517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14009" y="10072184"/>
              <a:ext cx="2793060" cy="1047397"/>
            </a:xfrm>
            <a:prstGeom prst="rect">
              <a:avLst/>
            </a:prstGeom>
          </p:spPr>
        </p:pic>
      </p:grpSp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6349868" y="10194547"/>
            <a:ext cx="3119364" cy="593253"/>
          </a:xfrm>
          <a:prstGeom prst="rect">
            <a:avLst/>
          </a:prstGeom>
        </p:spPr>
      </p:pic>
      <p:grpSp>
        <p:nvGrpSpPr>
          <p:cNvPr id="7" name="object 7"/>
          <p:cNvGrpSpPr/>
          <p:nvPr/>
        </p:nvGrpSpPr>
        <p:grpSpPr>
          <a:xfrm>
            <a:off x="2022513" y="2259938"/>
            <a:ext cx="2226945" cy="1885950"/>
            <a:chOff x="2022513" y="2259938"/>
            <a:chExt cx="2226945" cy="1885950"/>
          </a:xfrm>
        </p:grpSpPr>
        <p:pic>
          <p:nvPicPr>
            <p:cNvPr id="8" name="object 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022513" y="2542336"/>
              <a:ext cx="929607" cy="80294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960863" y="2259938"/>
              <a:ext cx="843995" cy="802986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319779" y="3106932"/>
              <a:ext cx="929618" cy="735887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2185258" y="3409675"/>
              <a:ext cx="999664" cy="735887"/>
            </a:xfrm>
            <a:prstGeom prst="rect">
              <a:avLst/>
            </a:prstGeom>
          </p:spPr>
        </p:pic>
      </p:grpSp>
      <p:sp>
        <p:nvSpPr>
          <p:cNvPr id="12" name="object 12"/>
          <p:cNvSpPr txBox="1"/>
          <p:nvPr/>
        </p:nvSpPr>
        <p:spPr>
          <a:xfrm>
            <a:off x="5709612" y="2733295"/>
            <a:ext cx="9173845" cy="5911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3700" dirty="0">
                <a:latin typeface="Arial"/>
                <a:cs typeface="Arial"/>
              </a:rPr>
              <a:t>Diﬀerent</a:t>
            </a:r>
            <a:r>
              <a:rPr sz="3700" spc="85" dirty="0">
                <a:latin typeface="Arial"/>
                <a:cs typeface="Arial"/>
              </a:rPr>
              <a:t> </a:t>
            </a:r>
            <a:r>
              <a:rPr sz="3700" dirty="0">
                <a:latin typeface="Arial"/>
                <a:cs typeface="Arial"/>
              </a:rPr>
              <a:t>platforms,</a:t>
            </a:r>
            <a:r>
              <a:rPr sz="3700" spc="90" dirty="0">
                <a:latin typeface="Arial"/>
                <a:cs typeface="Arial"/>
              </a:rPr>
              <a:t> </a:t>
            </a:r>
            <a:r>
              <a:rPr sz="3700" dirty="0">
                <a:latin typeface="Arial"/>
                <a:cs typeface="Arial"/>
              </a:rPr>
              <a:t>interfaces</a:t>
            </a:r>
            <a:r>
              <a:rPr sz="3700" spc="90" dirty="0">
                <a:latin typeface="Arial"/>
                <a:cs typeface="Arial"/>
              </a:rPr>
              <a:t> </a:t>
            </a:r>
            <a:r>
              <a:rPr sz="3700" dirty="0">
                <a:latin typeface="Arial"/>
                <a:cs typeface="Arial"/>
              </a:rPr>
              <a:t>and</a:t>
            </a:r>
            <a:r>
              <a:rPr sz="3700" spc="90" dirty="0">
                <a:latin typeface="Arial"/>
                <a:cs typeface="Arial"/>
              </a:rPr>
              <a:t> </a:t>
            </a:r>
            <a:r>
              <a:rPr sz="3700" spc="50" dirty="0">
                <a:latin typeface="Arial"/>
                <a:cs typeface="Arial"/>
              </a:rPr>
              <a:t>products</a:t>
            </a:r>
            <a:endParaRPr sz="3700">
              <a:latin typeface="Arial"/>
              <a:cs typeface="Arial"/>
            </a:endParaRPr>
          </a:p>
        </p:txBody>
      </p:sp>
      <p:pic>
        <p:nvPicPr>
          <p:cNvPr id="13" name="object 13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2194877" y="4802611"/>
            <a:ext cx="1882155" cy="1772544"/>
          </a:xfrm>
          <a:prstGeom prst="rect">
            <a:avLst/>
          </a:prstGeom>
        </p:spPr>
      </p:pic>
      <p:sp>
        <p:nvSpPr>
          <p:cNvPr id="14" name="object 14"/>
          <p:cNvSpPr txBox="1"/>
          <p:nvPr/>
        </p:nvSpPr>
        <p:spPr>
          <a:xfrm>
            <a:off x="5709612" y="5380749"/>
            <a:ext cx="9539605" cy="5911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3700" spc="-20" dirty="0">
                <a:latin typeface="Arial"/>
                <a:cs typeface="Arial"/>
              </a:rPr>
              <a:t>Features</a:t>
            </a:r>
            <a:r>
              <a:rPr sz="3700" spc="35" dirty="0">
                <a:latin typeface="Arial"/>
                <a:cs typeface="Arial"/>
              </a:rPr>
              <a:t> </a:t>
            </a:r>
            <a:r>
              <a:rPr sz="3700" dirty="0">
                <a:latin typeface="Arial"/>
                <a:cs typeface="Arial"/>
              </a:rPr>
              <a:t>and</a:t>
            </a:r>
            <a:r>
              <a:rPr sz="3700" spc="40" dirty="0">
                <a:latin typeface="Arial"/>
                <a:cs typeface="Arial"/>
              </a:rPr>
              <a:t> </a:t>
            </a:r>
            <a:r>
              <a:rPr sz="3700" dirty="0">
                <a:latin typeface="Arial"/>
                <a:cs typeface="Arial"/>
              </a:rPr>
              <a:t>settings</a:t>
            </a:r>
            <a:r>
              <a:rPr sz="3700" spc="40" dirty="0">
                <a:latin typeface="Arial"/>
                <a:cs typeface="Arial"/>
              </a:rPr>
              <a:t> </a:t>
            </a:r>
            <a:r>
              <a:rPr sz="3700" dirty="0">
                <a:latin typeface="Arial"/>
                <a:cs typeface="Arial"/>
              </a:rPr>
              <a:t>are</a:t>
            </a:r>
            <a:r>
              <a:rPr sz="3700" spc="40" dirty="0">
                <a:latin typeface="Arial"/>
                <a:cs typeface="Arial"/>
              </a:rPr>
              <a:t> </a:t>
            </a:r>
            <a:r>
              <a:rPr sz="3700" dirty="0">
                <a:latin typeface="Arial"/>
                <a:cs typeface="Arial"/>
              </a:rPr>
              <a:t>constantly</a:t>
            </a:r>
            <a:r>
              <a:rPr sz="3700" spc="40" dirty="0">
                <a:latin typeface="Arial"/>
                <a:cs typeface="Arial"/>
              </a:rPr>
              <a:t> </a:t>
            </a:r>
            <a:r>
              <a:rPr sz="3700" spc="45" dirty="0">
                <a:latin typeface="Arial"/>
                <a:cs typeface="Arial"/>
              </a:rPr>
              <a:t>updated</a:t>
            </a:r>
            <a:endParaRPr sz="3700">
              <a:latin typeface="Arial"/>
              <a:cs typeface="Arial"/>
            </a:endParaRPr>
          </a:p>
        </p:txBody>
      </p:sp>
      <p:pic>
        <p:nvPicPr>
          <p:cNvPr id="15" name="object 15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862139" y="7911916"/>
            <a:ext cx="1427486" cy="1124004"/>
          </a:xfrm>
          <a:prstGeom prst="rect">
            <a:avLst/>
          </a:prstGeom>
        </p:spPr>
      </p:pic>
      <p:pic>
        <p:nvPicPr>
          <p:cNvPr id="16" name="object 16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3336526" y="7634731"/>
            <a:ext cx="1073243" cy="1678370"/>
          </a:xfrm>
          <a:prstGeom prst="rect">
            <a:avLst/>
          </a:prstGeom>
        </p:spPr>
      </p:pic>
      <p:sp>
        <p:nvSpPr>
          <p:cNvPr id="17" name="object 17"/>
          <p:cNvSpPr txBox="1"/>
          <p:nvPr/>
        </p:nvSpPr>
        <p:spPr>
          <a:xfrm>
            <a:off x="5709612" y="8028202"/>
            <a:ext cx="5165725" cy="5911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3700" dirty="0">
                <a:latin typeface="Arial"/>
                <a:cs typeface="Arial"/>
              </a:rPr>
              <a:t>Device</a:t>
            </a:r>
            <a:r>
              <a:rPr sz="3700" spc="-65" dirty="0">
                <a:latin typeface="Arial"/>
                <a:cs typeface="Arial"/>
              </a:rPr>
              <a:t> </a:t>
            </a:r>
            <a:r>
              <a:rPr sz="3700" dirty="0">
                <a:latin typeface="Arial"/>
                <a:cs typeface="Arial"/>
              </a:rPr>
              <a:t>level</a:t>
            </a:r>
            <a:r>
              <a:rPr sz="3700" spc="-70" dirty="0">
                <a:latin typeface="Arial"/>
                <a:cs typeface="Arial"/>
              </a:rPr>
              <a:t> </a:t>
            </a:r>
            <a:r>
              <a:rPr sz="3700" dirty="0">
                <a:latin typeface="Arial"/>
                <a:cs typeface="Arial"/>
              </a:rPr>
              <a:t>vs</a:t>
            </a:r>
            <a:r>
              <a:rPr sz="3700" spc="-65" dirty="0">
                <a:latin typeface="Arial"/>
                <a:cs typeface="Arial"/>
              </a:rPr>
              <a:t> </a:t>
            </a:r>
            <a:r>
              <a:rPr sz="3700" spc="60" dirty="0">
                <a:latin typeface="Arial"/>
                <a:cs typeface="Arial"/>
              </a:rPr>
              <a:t>app</a:t>
            </a:r>
            <a:r>
              <a:rPr sz="3700" spc="-65" dirty="0">
                <a:latin typeface="Arial"/>
                <a:cs typeface="Arial"/>
              </a:rPr>
              <a:t> </a:t>
            </a:r>
            <a:r>
              <a:rPr sz="3700" spc="-10" dirty="0">
                <a:latin typeface="Arial"/>
                <a:cs typeface="Arial"/>
              </a:rPr>
              <a:t>level</a:t>
            </a:r>
            <a:endParaRPr sz="37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9805" y="10077727"/>
            <a:ext cx="2370426" cy="808517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6349868" y="10194547"/>
            <a:ext cx="3119364" cy="593253"/>
          </a:xfrm>
          <a:prstGeom prst="rect">
            <a:avLst/>
          </a:prstGeom>
        </p:spPr>
      </p:pic>
      <p:sp>
        <p:nvSpPr>
          <p:cNvPr id="4" name="object 4" descr="$PPTXTitle"/>
          <p:cNvSpPr txBox="1">
            <a:spLocks noGrp="1"/>
          </p:cNvSpPr>
          <p:nvPr>
            <p:ph type="title"/>
          </p:nvPr>
        </p:nvSpPr>
        <p:spPr>
          <a:xfrm>
            <a:off x="395418" y="324109"/>
            <a:ext cx="13862685" cy="1093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260" dirty="0"/>
              <a:t>3:</a:t>
            </a:r>
            <a:r>
              <a:rPr spc="-280" dirty="0"/>
              <a:t> </a:t>
            </a:r>
            <a:r>
              <a:rPr spc="-170" dirty="0"/>
              <a:t>Constraints</a:t>
            </a:r>
            <a:r>
              <a:rPr spc="-320" dirty="0"/>
              <a:t> </a:t>
            </a:r>
            <a:r>
              <a:rPr dirty="0"/>
              <a:t>of</a:t>
            </a:r>
            <a:r>
              <a:rPr spc="-370" dirty="0"/>
              <a:t> </a:t>
            </a:r>
            <a:r>
              <a:rPr spc="-110" dirty="0"/>
              <a:t>parental</a:t>
            </a:r>
            <a:r>
              <a:rPr spc="-325" dirty="0"/>
              <a:t> </a:t>
            </a:r>
            <a:r>
              <a:rPr spc="-95" dirty="0"/>
              <a:t>controls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9805" y="10077727"/>
            <a:ext cx="2370426" cy="808517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6349868" y="10194547"/>
            <a:ext cx="3119364" cy="593253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716655" y="3268192"/>
            <a:ext cx="3657432" cy="2299656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7552492" y="4109886"/>
            <a:ext cx="6972934" cy="5911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3700" dirty="0">
                <a:latin typeface="Arial"/>
                <a:cs typeface="Arial"/>
              </a:rPr>
              <a:t>Circumventions can increase</a:t>
            </a:r>
            <a:r>
              <a:rPr sz="3700" spc="5" dirty="0">
                <a:latin typeface="Arial"/>
                <a:cs typeface="Arial"/>
              </a:rPr>
              <a:t> </a:t>
            </a:r>
            <a:r>
              <a:rPr sz="3700" spc="-20" dirty="0">
                <a:latin typeface="Arial"/>
                <a:cs typeface="Arial"/>
              </a:rPr>
              <a:t>risk</a:t>
            </a:r>
            <a:endParaRPr sz="3700">
              <a:latin typeface="Arial"/>
              <a:cs typeface="Arial"/>
            </a:endParaRPr>
          </a:p>
        </p:txBody>
      </p:sp>
      <p:sp>
        <p:nvSpPr>
          <p:cNvPr id="6" name="object 6" descr="$PPTXTitle"/>
          <p:cNvSpPr txBox="1"/>
          <p:nvPr/>
        </p:nvSpPr>
        <p:spPr>
          <a:xfrm>
            <a:off x="395418" y="324109"/>
            <a:ext cx="13862685" cy="1093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7000" b="1" spc="-260" dirty="0">
                <a:latin typeface="Arial"/>
                <a:cs typeface="Arial"/>
              </a:rPr>
              <a:t>3:</a:t>
            </a:r>
            <a:r>
              <a:rPr sz="7000" b="1" spc="-280" dirty="0">
                <a:latin typeface="Arial"/>
                <a:cs typeface="Arial"/>
              </a:rPr>
              <a:t> </a:t>
            </a:r>
            <a:r>
              <a:rPr sz="7000" b="1" spc="-170" dirty="0">
                <a:latin typeface="Arial"/>
                <a:cs typeface="Arial"/>
              </a:rPr>
              <a:t>Constraints</a:t>
            </a:r>
            <a:r>
              <a:rPr sz="7000" b="1" spc="-320" dirty="0">
                <a:latin typeface="Arial"/>
                <a:cs typeface="Arial"/>
              </a:rPr>
              <a:t> </a:t>
            </a:r>
            <a:r>
              <a:rPr sz="7000" b="1" dirty="0">
                <a:latin typeface="Arial"/>
                <a:cs typeface="Arial"/>
              </a:rPr>
              <a:t>of</a:t>
            </a:r>
            <a:r>
              <a:rPr sz="7000" b="1" spc="-370" dirty="0">
                <a:latin typeface="Arial"/>
                <a:cs typeface="Arial"/>
              </a:rPr>
              <a:t> </a:t>
            </a:r>
            <a:r>
              <a:rPr sz="7000" b="1" spc="-110" dirty="0">
                <a:latin typeface="Arial"/>
                <a:cs typeface="Arial"/>
              </a:rPr>
              <a:t>parental</a:t>
            </a:r>
            <a:r>
              <a:rPr sz="7000" b="1" spc="-325" dirty="0">
                <a:latin typeface="Arial"/>
                <a:cs typeface="Arial"/>
              </a:rPr>
              <a:t> </a:t>
            </a:r>
            <a:r>
              <a:rPr sz="7000" b="1" spc="-95" dirty="0">
                <a:latin typeface="Arial"/>
                <a:cs typeface="Arial"/>
              </a:rPr>
              <a:t>controls</a:t>
            </a:r>
            <a:endParaRPr sz="7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9805" y="10077727"/>
            <a:ext cx="2370426" cy="808517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6349868" y="10194547"/>
            <a:ext cx="3119364" cy="593253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716655" y="3268192"/>
            <a:ext cx="3657432" cy="2299656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7552492" y="4109886"/>
            <a:ext cx="6972934" cy="5911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3700" dirty="0">
                <a:latin typeface="Arial"/>
                <a:cs typeface="Arial"/>
              </a:rPr>
              <a:t>Circumventions can increase</a:t>
            </a:r>
            <a:r>
              <a:rPr sz="3700" spc="5" dirty="0">
                <a:latin typeface="Arial"/>
                <a:cs typeface="Arial"/>
              </a:rPr>
              <a:t> </a:t>
            </a:r>
            <a:r>
              <a:rPr sz="3700" spc="-20" dirty="0">
                <a:latin typeface="Arial"/>
                <a:cs typeface="Arial"/>
              </a:rPr>
              <a:t>risk</a:t>
            </a:r>
            <a:endParaRPr sz="3700">
              <a:latin typeface="Arial"/>
              <a:cs typeface="Arial"/>
            </a:endParaRPr>
          </a:p>
        </p:txBody>
      </p:sp>
      <p:pic>
        <p:nvPicPr>
          <p:cNvPr id="6" name="object 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079551" y="6198621"/>
            <a:ext cx="2931640" cy="2562821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7552492" y="7384060"/>
            <a:ext cx="5130800" cy="5911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3700" dirty="0">
                <a:latin typeface="Arial"/>
                <a:cs typeface="Arial"/>
              </a:rPr>
              <a:t>Protections</a:t>
            </a:r>
            <a:r>
              <a:rPr sz="3700" spc="180" dirty="0">
                <a:latin typeface="Arial"/>
                <a:cs typeface="Arial"/>
              </a:rPr>
              <a:t> </a:t>
            </a:r>
            <a:r>
              <a:rPr sz="3700" dirty="0">
                <a:latin typeface="Arial"/>
                <a:cs typeface="Arial"/>
              </a:rPr>
              <a:t>can</a:t>
            </a:r>
            <a:r>
              <a:rPr sz="3700" spc="180" dirty="0">
                <a:latin typeface="Arial"/>
                <a:cs typeface="Arial"/>
              </a:rPr>
              <a:t> </a:t>
            </a:r>
            <a:r>
              <a:rPr sz="3700" spc="-10" dirty="0">
                <a:latin typeface="Arial"/>
                <a:cs typeface="Arial"/>
              </a:rPr>
              <a:t>backfire</a:t>
            </a:r>
            <a:endParaRPr sz="3700">
              <a:latin typeface="Arial"/>
              <a:cs typeface="Arial"/>
            </a:endParaRPr>
          </a:p>
        </p:txBody>
      </p:sp>
      <p:sp>
        <p:nvSpPr>
          <p:cNvPr id="8" name="object 8" descr="$PPTXTitle"/>
          <p:cNvSpPr txBox="1">
            <a:spLocks noGrp="1"/>
          </p:cNvSpPr>
          <p:nvPr>
            <p:ph type="title"/>
          </p:nvPr>
        </p:nvSpPr>
        <p:spPr>
          <a:xfrm>
            <a:off x="395418" y="324109"/>
            <a:ext cx="13862685" cy="1093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260" dirty="0"/>
              <a:t>3:</a:t>
            </a:r>
            <a:r>
              <a:rPr spc="-280" dirty="0"/>
              <a:t> </a:t>
            </a:r>
            <a:r>
              <a:rPr spc="-170" dirty="0"/>
              <a:t>Constraints</a:t>
            </a:r>
            <a:r>
              <a:rPr spc="-320" dirty="0"/>
              <a:t> </a:t>
            </a:r>
            <a:r>
              <a:rPr dirty="0"/>
              <a:t>of</a:t>
            </a:r>
            <a:r>
              <a:rPr spc="-370" dirty="0"/>
              <a:t> </a:t>
            </a:r>
            <a:r>
              <a:rPr spc="-110" dirty="0"/>
              <a:t>parental</a:t>
            </a:r>
            <a:r>
              <a:rPr spc="-325" dirty="0"/>
              <a:t> </a:t>
            </a:r>
            <a:r>
              <a:rPr spc="-95" dirty="0"/>
              <a:t>controls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09300" y="189887"/>
            <a:ext cx="19350355" cy="10825480"/>
            <a:chOff x="309300" y="189887"/>
            <a:chExt cx="19350355" cy="1082548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44599" y="189887"/>
              <a:ext cx="19214901" cy="10499093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09300" y="9967475"/>
              <a:ext cx="2793060" cy="1047397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6349868" y="10194547"/>
              <a:ext cx="3119364" cy="593253"/>
            </a:xfrm>
            <a:prstGeom prst="rect">
              <a:avLst/>
            </a:prstGeom>
          </p:spPr>
        </p:pic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570487" y="1210864"/>
            <a:ext cx="17285335" cy="1386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1600"/>
              </a:lnSpc>
              <a:spcBef>
                <a:spcPts val="95"/>
              </a:spcBef>
            </a:pPr>
            <a:r>
              <a:rPr sz="4000" b="0" spc="-120" dirty="0">
                <a:solidFill>
                  <a:srgbClr val="8B5C5D"/>
                </a:solidFill>
                <a:latin typeface="Arial Black"/>
                <a:cs typeface="Arial Black"/>
              </a:rPr>
              <a:t>What</a:t>
            </a:r>
            <a:r>
              <a:rPr sz="4000" b="0" spc="-509" dirty="0">
                <a:solidFill>
                  <a:srgbClr val="8B5C5D"/>
                </a:solidFill>
                <a:latin typeface="Arial Black"/>
                <a:cs typeface="Arial Black"/>
              </a:rPr>
              <a:t> </a:t>
            </a:r>
            <a:r>
              <a:rPr sz="4000" b="0" spc="-140" dirty="0">
                <a:solidFill>
                  <a:srgbClr val="8B5C5D"/>
                </a:solidFill>
                <a:latin typeface="Arial Black"/>
                <a:cs typeface="Arial Black"/>
              </a:rPr>
              <a:t>do</a:t>
            </a:r>
            <a:r>
              <a:rPr sz="4000" b="0" spc="-509" dirty="0">
                <a:solidFill>
                  <a:srgbClr val="8B5C5D"/>
                </a:solidFill>
                <a:latin typeface="Arial Black"/>
                <a:cs typeface="Arial Black"/>
              </a:rPr>
              <a:t> </a:t>
            </a:r>
            <a:r>
              <a:rPr sz="4000" b="0" spc="-175" dirty="0">
                <a:solidFill>
                  <a:srgbClr val="8B5C5D"/>
                </a:solidFill>
                <a:latin typeface="Arial Black"/>
                <a:cs typeface="Arial Black"/>
              </a:rPr>
              <a:t>children</a:t>
            </a:r>
            <a:r>
              <a:rPr sz="4000" b="0" spc="-509" dirty="0">
                <a:solidFill>
                  <a:srgbClr val="8B5C5D"/>
                </a:solidFill>
                <a:latin typeface="Arial Black"/>
                <a:cs typeface="Arial Black"/>
              </a:rPr>
              <a:t> </a:t>
            </a:r>
            <a:r>
              <a:rPr sz="4000" b="0" spc="-229" dirty="0">
                <a:solidFill>
                  <a:srgbClr val="8B5C5D"/>
                </a:solidFill>
                <a:latin typeface="Arial Black"/>
                <a:cs typeface="Arial Black"/>
              </a:rPr>
              <a:t>want</a:t>
            </a:r>
            <a:r>
              <a:rPr sz="4000" b="0" spc="-509" dirty="0">
                <a:solidFill>
                  <a:srgbClr val="8B5C5D"/>
                </a:solidFill>
                <a:latin typeface="Arial Black"/>
                <a:cs typeface="Arial Black"/>
              </a:rPr>
              <a:t> </a:t>
            </a:r>
            <a:r>
              <a:rPr sz="4000" b="0" spc="-170" dirty="0">
                <a:solidFill>
                  <a:srgbClr val="8B5C5D"/>
                </a:solidFill>
                <a:latin typeface="Arial Black"/>
                <a:cs typeface="Arial Black"/>
              </a:rPr>
              <a:t>their</a:t>
            </a:r>
            <a:r>
              <a:rPr sz="4000" b="0" spc="-505" dirty="0">
                <a:solidFill>
                  <a:srgbClr val="8B5C5D"/>
                </a:solidFill>
                <a:latin typeface="Arial Black"/>
                <a:cs typeface="Arial Black"/>
              </a:rPr>
              <a:t> </a:t>
            </a:r>
            <a:r>
              <a:rPr sz="4000" b="0" spc="-185" dirty="0">
                <a:solidFill>
                  <a:srgbClr val="8B5C5D"/>
                </a:solidFill>
                <a:latin typeface="Arial Black"/>
                <a:cs typeface="Arial Black"/>
              </a:rPr>
              <a:t>parents</a:t>
            </a:r>
            <a:r>
              <a:rPr sz="4000" b="0" spc="-509" dirty="0">
                <a:solidFill>
                  <a:srgbClr val="8B5C5D"/>
                </a:solidFill>
                <a:latin typeface="Arial Black"/>
                <a:cs typeface="Arial Black"/>
              </a:rPr>
              <a:t> </a:t>
            </a:r>
            <a:r>
              <a:rPr sz="4000" b="0" spc="-185" dirty="0">
                <a:solidFill>
                  <a:srgbClr val="8B5C5D"/>
                </a:solidFill>
                <a:latin typeface="Arial Black"/>
                <a:cs typeface="Arial Black"/>
              </a:rPr>
              <a:t>to</a:t>
            </a:r>
            <a:r>
              <a:rPr sz="4000" b="0" spc="-509" dirty="0">
                <a:solidFill>
                  <a:srgbClr val="8B5C5D"/>
                </a:solidFill>
                <a:latin typeface="Arial Black"/>
                <a:cs typeface="Arial Black"/>
              </a:rPr>
              <a:t> </a:t>
            </a:r>
            <a:r>
              <a:rPr sz="4000" b="0" spc="-165" dirty="0">
                <a:solidFill>
                  <a:srgbClr val="8B5C5D"/>
                </a:solidFill>
                <a:latin typeface="Arial Black"/>
                <a:cs typeface="Arial Black"/>
              </a:rPr>
              <a:t>understand</a:t>
            </a:r>
            <a:r>
              <a:rPr sz="4000" b="0" spc="-509" dirty="0">
                <a:solidFill>
                  <a:srgbClr val="8B5C5D"/>
                </a:solidFill>
                <a:latin typeface="Arial Black"/>
                <a:cs typeface="Arial Black"/>
              </a:rPr>
              <a:t> </a:t>
            </a:r>
            <a:r>
              <a:rPr sz="4000" b="0" spc="-145" dirty="0">
                <a:solidFill>
                  <a:srgbClr val="8B5C5D"/>
                </a:solidFill>
                <a:latin typeface="Arial Black"/>
                <a:cs typeface="Arial Black"/>
              </a:rPr>
              <a:t>about</a:t>
            </a:r>
            <a:r>
              <a:rPr sz="4000" b="0" spc="-509" dirty="0">
                <a:solidFill>
                  <a:srgbClr val="8B5C5D"/>
                </a:solidFill>
                <a:latin typeface="Arial Black"/>
                <a:cs typeface="Arial Black"/>
              </a:rPr>
              <a:t> </a:t>
            </a:r>
            <a:r>
              <a:rPr sz="4000" b="0" spc="-170" dirty="0">
                <a:solidFill>
                  <a:srgbClr val="8B5C5D"/>
                </a:solidFill>
                <a:latin typeface="Arial Black"/>
                <a:cs typeface="Arial Black"/>
              </a:rPr>
              <a:t>their</a:t>
            </a:r>
            <a:r>
              <a:rPr sz="4000" b="0" spc="-505" dirty="0">
                <a:solidFill>
                  <a:srgbClr val="8B5C5D"/>
                </a:solidFill>
                <a:latin typeface="Arial Black"/>
                <a:cs typeface="Arial Black"/>
              </a:rPr>
              <a:t> </a:t>
            </a:r>
            <a:r>
              <a:rPr sz="4000" b="0" spc="-95" dirty="0">
                <a:solidFill>
                  <a:srgbClr val="8B5C5D"/>
                </a:solidFill>
                <a:latin typeface="Arial Black"/>
                <a:cs typeface="Arial Black"/>
              </a:rPr>
              <a:t>online </a:t>
            </a:r>
            <a:r>
              <a:rPr sz="4000" b="0" spc="-150" dirty="0">
                <a:solidFill>
                  <a:srgbClr val="8B5C5D"/>
                </a:solidFill>
                <a:latin typeface="Arial Black"/>
                <a:cs typeface="Arial Black"/>
              </a:rPr>
              <a:t>experiences?</a:t>
            </a:r>
            <a:endParaRPr sz="4000">
              <a:latin typeface="Arial Black"/>
              <a:cs typeface="Arial Black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9805" y="10077727"/>
            <a:ext cx="2370426" cy="808517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6349868" y="10194547"/>
            <a:ext cx="3119364" cy="593253"/>
          </a:xfrm>
          <a:prstGeom prst="rect">
            <a:avLst/>
          </a:prstGeom>
        </p:spPr>
      </p:pic>
      <p:sp>
        <p:nvSpPr>
          <p:cNvPr id="4" name="object 4" descr="$PPTXTitle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33133" rIns="0" bIns="0" rtlCol="0">
            <a:spAutoFit/>
          </a:bodyPr>
          <a:lstStyle/>
          <a:p>
            <a:pPr marL="721360">
              <a:lnSpc>
                <a:spcPct val="100000"/>
              </a:lnSpc>
              <a:spcBef>
                <a:spcPts val="105"/>
              </a:spcBef>
            </a:pPr>
            <a:r>
              <a:rPr spc="-260" dirty="0"/>
              <a:t>4:</a:t>
            </a:r>
            <a:r>
              <a:rPr spc="-280" dirty="0"/>
              <a:t> </a:t>
            </a:r>
            <a:r>
              <a:rPr spc="-204" dirty="0"/>
              <a:t>Accessibility</a:t>
            </a:r>
            <a:r>
              <a:rPr spc="-285" dirty="0"/>
              <a:t> </a:t>
            </a:r>
            <a:r>
              <a:rPr spc="-45" dirty="0"/>
              <a:t>and</a:t>
            </a:r>
            <a:r>
              <a:rPr spc="-345" dirty="0"/>
              <a:t> </a:t>
            </a:r>
            <a:r>
              <a:rPr spc="-229" dirty="0"/>
              <a:t>Equity</a:t>
            </a:r>
            <a:r>
              <a:rPr spc="-280" dirty="0"/>
              <a:t> </a:t>
            </a:r>
            <a:r>
              <a:rPr spc="-25" dirty="0"/>
              <a:t>Gap</a:t>
            </a:r>
          </a:p>
        </p:txBody>
      </p:sp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148759" y="2676119"/>
            <a:ext cx="2684808" cy="2737349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6918742" y="3769485"/>
            <a:ext cx="8460105" cy="5283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300" dirty="0">
                <a:latin typeface="Arial"/>
                <a:cs typeface="Arial"/>
              </a:rPr>
              <a:t>Family</a:t>
            </a:r>
            <a:r>
              <a:rPr sz="3300" spc="155" dirty="0">
                <a:latin typeface="Arial"/>
                <a:cs typeface="Arial"/>
              </a:rPr>
              <a:t> </a:t>
            </a:r>
            <a:r>
              <a:rPr sz="3300" dirty="0">
                <a:latin typeface="Arial"/>
                <a:cs typeface="Arial"/>
              </a:rPr>
              <a:t>contextual</a:t>
            </a:r>
            <a:r>
              <a:rPr sz="3300" spc="155" dirty="0">
                <a:latin typeface="Arial"/>
                <a:cs typeface="Arial"/>
              </a:rPr>
              <a:t> </a:t>
            </a:r>
            <a:r>
              <a:rPr sz="3300" dirty="0">
                <a:latin typeface="Arial"/>
                <a:cs typeface="Arial"/>
              </a:rPr>
              <a:t>factors</a:t>
            </a:r>
            <a:r>
              <a:rPr sz="3300" spc="160" dirty="0">
                <a:latin typeface="Arial"/>
                <a:cs typeface="Arial"/>
              </a:rPr>
              <a:t> </a:t>
            </a:r>
            <a:r>
              <a:rPr sz="3300" dirty="0">
                <a:latin typeface="Arial"/>
                <a:cs typeface="Arial"/>
              </a:rPr>
              <a:t>aﬀect</a:t>
            </a:r>
            <a:r>
              <a:rPr sz="3300" spc="155" dirty="0">
                <a:latin typeface="Arial"/>
                <a:cs typeface="Arial"/>
              </a:rPr>
              <a:t> </a:t>
            </a:r>
            <a:r>
              <a:rPr sz="3300" spc="-10" dirty="0">
                <a:latin typeface="Arial"/>
                <a:cs typeface="Arial"/>
              </a:rPr>
              <a:t>eﬀectiveness</a:t>
            </a:r>
            <a:endParaRPr sz="33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9805" y="10077727"/>
            <a:ext cx="2370426" cy="808517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6349868" y="10194547"/>
            <a:ext cx="3119364" cy="593253"/>
          </a:xfrm>
          <a:prstGeom prst="rect">
            <a:avLst/>
          </a:prstGeom>
        </p:spPr>
      </p:pic>
      <p:sp>
        <p:nvSpPr>
          <p:cNvPr id="4" name="object 4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95818" rIns="0" bIns="0" rtlCol="0">
            <a:spAutoFit/>
          </a:bodyPr>
          <a:lstStyle/>
          <a:p>
            <a:pPr marL="721360">
              <a:lnSpc>
                <a:spcPct val="100000"/>
              </a:lnSpc>
              <a:spcBef>
                <a:spcPts val="105"/>
              </a:spcBef>
            </a:pPr>
            <a:r>
              <a:rPr spc="-260" dirty="0"/>
              <a:t>4:</a:t>
            </a:r>
            <a:r>
              <a:rPr spc="-280" dirty="0"/>
              <a:t> </a:t>
            </a:r>
            <a:r>
              <a:rPr spc="-204" dirty="0"/>
              <a:t>Accessibility</a:t>
            </a:r>
            <a:r>
              <a:rPr spc="-285" dirty="0"/>
              <a:t> </a:t>
            </a:r>
            <a:r>
              <a:rPr spc="-45" dirty="0"/>
              <a:t>and</a:t>
            </a:r>
            <a:r>
              <a:rPr spc="-345" dirty="0"/>
              <a:t> </a:t>
            </a:r>
            <a:r>
              <a:rPr spc="-229" dirty="0"/>
              <a:t>Equity</a:t>
            </a:r>
            <a:r>
              <a:rPr spc="-280" dirty="0"/>
              <a:t> </a:t>
            </a:r>
            <a:r>
              <a:rPr spc="-25" dirty="0"/>
              <a:t>Gap</a:t>
            </a:r>
          </a:p>
        </p:txBody>
      </p:sp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148759" y="2676119"/>
            <a:ext cx="2684808" cy="2737349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6918742" y="3769485"/>
            <a:ext cx="8460105" cy="5283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300" dirty="0">
                <a:latin typeface="Arial"/>
                <a:cs typeface="Arial"/>
              </a:rPr>
              <a:t>Family</a:t>
            </a:r>
            <a:r>
              <a:rPr sz="3300" spc="155" dirty="0">
                <a:latin typeface="Arial"/>
                <a:cs typeface="Arial"/>
              </a:rPr>
              <a:t> </a:t>
            </a:r>
            <a:r>
              <a:rPr sz="3300" dirty="0">
                <a:latin typeface="Arial"/>
                <a:cs typeface="Arial"/>
              </a:rPr>
              <a:t>contextual</a:t>
            </a:r>
            <a:r>
              <a:rPr sz="3300" spc="155" dirty="0">
                <a:latin typeface="Arial"/>
                <a:cs typeface="Arial"/>
              </a:rPr>
              <a:t> </a:t>
            </a:r>
            <a:r>
              <a:rPr sz="3300" dirty="0">
                <a:latin typeface="Arial"/>
                <a:cs typeface="Arial"/>
              </a:rPr>
              <a:t>factors</a:t>
            </a:r>
            <a:r>
              <a:rPr sz="3300" spc="160" dirty="0">
                <a:latin typeface="Arial"/>
                <a:cs typeface="Arial"/>
              </a:rPr>
              <a:t> </a:t>
            </a:r>
            <a:r>
              <a:rPr sz="3300" dirty="0">
                <a:latin typeface="Arial"/>
                <a:cs typeface="Arial"/>
              </a:rPr>
              <a:t>aﬀect</a:t>
            </a:r>
            <a:r>
              <a:rPr sz="3300" spc="155" dirty="0">
                <a:latin typeface="Arial"/>
                <a:cs typeface="Arial"/>
              </a:rPr>
              <a:t> </a:t>
            </a:r>
            <a:r>
              <a:rPr sz="3300" spc="-10" dirty="0">
                <a:latin typeface="Arial"/>
                <a:cs typeface="Arial"/>
              </a:rPr>
              <a:t>eﬀectiveness</a:t>
            </a:r>
            <a:endParaRPr sz="3300">
              <a:latin typeface="Arial"/>
              <a:cs typeface="Arial"/>
            </a:endParaRPr>
          </a:p>
        </p:txBody>
      </p:sp>
      <p:pic>
        <p:nvPicPr>
          <p:cNvPr id="7" name="object 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991402" y="6198466"/>
            <a:ext cx="2999524" cy="2984009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6996866" y="7415163"/>
            <a:ext cx="11358245" cy="5283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300" dirty="0">
                <a:latin typeface="Arial"/>
                <a:cs typeface="Arial"/>
              </a:rPr>
              <a:t>Paywalls</a:t>
            </a:r>
            <a:r>
              <a:rPr sz="3300" spc="10" dirty="0">
                <a:latin typeface="Arial"/>
                <a:cs typeface="Arial"/>
              </a:rPr>
              <a:t> </a:t>
            </a:r>
            <a:r>
              <a:rPr sz="3300" dirty="0">
                <a:latin typeface="Arial"/>
                <a:cs typeface="Arial"/>
              </a:rPr>
              <a:t>and</a:t>
            </a:r>
            <a:r>
              <a:rPr sz="3300" spc="15" dirty="0">
                <a:latin typeface="Arial"/>
                <a:cs typeface="Arial"/>
              </a:rPr>
              <a:t> </a:t>
            </a:r>
            <a:r>
              <a:rPr sz="3300" dirty="0">
                <a:latin typeface="Arial"/>
                <a:cs typeface="Arial"/>
              </a:rPr>
              <a:t>resource</a:t>
            </a:r>
            <a:r>
              <a:rPr sz="3300" spc="10" dirty="0">
                <a:latin typeface="Arial"/>
                <a:cs typeface="Arial"/>
              </a:rPr>
              <a:t> </a:t>
            </a:r>
            <a:r>
              <a:rPr sz="3300" dirty="0">
                <a:latin typeface="Arial"/>
                <a:cs typeface="Arial"/>
              </a:rPr>
              <a:t>availability</a:t>
            </a:r>
            <a:r>
              <a:rPr sz="3300" spc="15" dirty="0">
                <a:latin typeface="Arial"/>
                <a:cs typeface="Arial"/>
              </a:rPr>
              <a:t> </a:t>
            </a:r>
            <a:r>
              <a:rPr sz="3300" dirty="0">
                <a:latin typeface="Arial"/>
                <a:cs typeface="Arial"/>
              </a:rPr>
              <a:t>aﬀect</a:t>
            </a:r>
            <a:r>
              <a:rPr sz="3300" spc="15" dirty="0">
                <a:latin typeface="Arial"/>
                <a:cs typeface="Arial"/>
              </a:rPr>
              <a:t> </a:t>
            </a:r>
            <a:r>
              <a:rPr sz="3300" dirty="0">
                <a:latin typeface="Arial"/>
                <a:cs typeface="Arial"/>
              </a:rPr>
              <a:t>accessibility</a:t>
            </a:r>
            <a:r>
              <a:rPr sz="3300" spc="10" dirty="0">
                <a:latin typeface="Arial"/>
                <a:cs typeface="Arial"/>
              </a:rPr>
              <a:t> </a:t>
            </a:r>
            <a:r>
              <a:rPr sz="3300" spc="55" dirty="0">
                <a:latin typeface="Arial"/>
                <a:cs typeface="Arial"/>
              </a:rPr>
              <a:t>of</a:t>
            </a:r>
            <a:r>
              <a:rPr sz="3300" spc="15" dirty="0">
                <a:latin typeface="Arial"/>
                <a:cs typeface="Arial"/>
              </a:rPr>
              <a:t> </a:t>
            </a:r>
            <a:r>
              <a:rPr sz="3300" spc="-10" dirty="0">
                <a:latin typeface="Arial"/>
                <a:cs typeface="Arial"/>
              </a:rPr>
              <a:t>tools</a:t>
            </a:r>
            <a:endParaRPr sz="33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19729" y="3352418"/>
            <a:ext cx="9378950" cy="41967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652780" indent="-640080">
              <a:lnSpc>
                <a:spcPct val="100000"/>
              </a:lnSpc>
              <a:spcBef>
                <a:spcPts val="135"/>
              </a:spcBef>
              <a:buAutoNum type="arabicPeriod"/>
              <a:tabLst>
                <a:tab pos="652780" algn="l"/>
              </a:tabLst>
            </a:pPr>
            <a:r>
              <a:rPr sz="4500" b="1" dirty="0">
                <a:latin typeface="Arial"/>
                <a:cs typeface="Arial"/>
              </a:rPr>
              <a:t>Digital</a:t>
            </a:r>
            <a:r>
              <a:rPr sz="4500" b="1" spc="-45" dirty="0">
                <a:latin typeface="Arial"/>
                <a:cs typeface="Arial"/>
              </a:rPr>
              <a:t> </a:t>
            </a:r>
            <a:r>
              <a:rPr sz="4500" b="1" dirty="0">
                <a:latin typeface="Arial"/>
                <a:cs typeface="Arial"/>
              </a:rPr>
              <a:t>parenting</a:t>
            </a:r>
            <a:r>
              <a:rPr sz="4500" b="1" spc="-45" dirty="0">
                <a:latin typeface="Arial"/>
                <a:cs typeface="Arial"/>
              </a:rPr>
              <a:t> </a:t>
            </a:r>
            <a:r>
              <a:rPr sz="4500" b="1" dirty="0">
                <a:latin typeface="Arial"/>
                <a:cs typeface="Arial"/>
              </a:rPr>
              <a:t>is</a:t>
            </a:r>
            <a:r>
              <a:rPr sz="4500" b="1" spc="-45" dirty="0">
                <a:latin typeface="Arial"/>
                <a:cs typeface="Arial"/>
              </a:rPr>
              <a:t> </a:t>
            </a:r>
            <a:r>
              <a:rPr sz="4500" b="1" spc="-10" dirty="0">
                <a:latin typeface="Arial"/>
                <a:cs typeface="Arial"/>
              </a:rPr>
              <a:t>challenging</a:t>
            </a:r>
            <a:endParaRPr sz="4500">
              <a:latin typeface="Arial"/>
              <a:cs typeface="Arial"/>
            </a:endParaRPr>
          </a:p>
          <a:p>
            <a:pPr marL="652780" indent="-640080">
              <a:lnSpc>
                <a:spcPct val="100000"/>
              </a:lnSpc>
              <a:spcBef>
                <a:spcPts val="3519"/>
              </a:spcBef>
              <a:buAutoNum type="arabicPeriod"/>
              <a:tabLst>
                <a:tab pos="652780" algn="l"/>
              </a:tabLst>
            </a:pPr>
            <a:r>
              <a:rPr sz="4500" b="1" spc="-415" dirty="0">
                <a:latin typeface="Arial"/>
                <a:cs typeface="Arial"/>
              </a:rPr>
              <a:t>T</a:t>
            </a:r>
            <a:r>
              <a:rPr sz="4500" b="1" spc="90" dirty="0">
                <a:latin typeface="Arial"/>
                <a:cs typeface="Arial"/>
              </a:rPr>
              <a:t>ech</a:t>
            </a:r>
            <a:r>
              <a:rPr sz="4500" b="1" spc="-195" dirty="0">
                <a:latin typeface="Arial"/>
                <a:cs typeface="Arial"/>
              </a:rPr>
              <a:t> </a:t>
            </a:r>
            <a:r>
              <a:rPr sz="4500" b="1" dirty="0">
                <a:latin typeface="Arial"/>
                <a:cs typeface="Arial"/>
              </a:rPr>
              <a:t>is</a:t>
            </a:r>
            <a:r>
              <a:rPr sz="4500" b="1" spc="-195" dirty="0">
                <a:latin typeface="Arial"/>
                <a:cs typeface="Arial"/>
              </a:rPr>
              <a:t> </a:t>
            </a:r>
            <a:r>
              <a:rPr sz="4500" b="1" spc="-10" dirty="0">
                <a:latin typeface="Arial"/>
                <a:cs typeface="Arial"/>
              </a:rPr>
              <a:t>complicated</a:t>
            </a:r>
            <a:endParaRPr sz="4500">
              <a:latin typeface="Arial"/>
              <a:cs typeface="Arial"/>
            </a:endParaRPr>
          </a:p>
          <a:p>
            <a:pPr marL="652780" indent="-640080">
              <a:lnSpc>
                <a:spcPct val="100000"/>
              </a:lnSpc>
              <a:spcBef>
                <a:spcPts val="3670"/>
              </a:spcBef>
              <a:buAutoNum type="arabicPeriod"/>
              <a:tabLst>
                <a:tab pos="652780" algn="l"/>
              </a:tabLst>
            </a:pPr>
            <a:r>
              <a:rPr sz="4500" b="1" dirty="0">
                <a:latin typeface="Arial"/>
                <a:cs typeface="Arial"/>
              </a:rPr>
              <a:t>Constraints</a:t>
            </a:r>
            <a:r>
              <a:rPr sz="4500" b="1" spc="40" dirty="0">
                <a:latin typeface="Arial"/>
                <a:cs typeface="Arial"/>
              </a:rPr>
              <a:t> </a:t>
            </a:r>
            <a:r>
              <a:rPr sz="4500" b="1" dirty="0">
                <a:latin typeface="Arial"/>
                <a:cs typeface="Arial"/>
              </a:rPr>
              <a:t>of</a:t>
            </a:r>
            <a:r>
              <a:rPr sz="4500" b="1" spc="40" dirty="0">
                <a:latin typeface="Arial"/>
                <a:cs typeface="Arial"/>
              </a:rPr>
              <a:t> </a:t>
            </a:r>
            <a:r>
              <a:rPr sz="4500" b="1" dirty="0">
                <a:latin typeface="Arial"/>
                <a:cs typeface="Arial"/>
              </a:rPr>
              <a:t>parental</a:t>
            </a:r>
            <a:r>
              <a:rPr sz="4500" b="1" spc="40" dirty="0">
                <a:latin typeface="Arial"/>
                <a:cs typeface="Arial"/>
              </a:rPr>
              <a:t> </a:t>
            </a:r>
            <a:r>
              <a:rPr sz="4500" b="1" spc="-10" dirty="0">
                <a:latin typeface="Arial"/>
                <a:cs typeface="Arial"/>
              </a:rPr>
              <a:t>controls</a:t>
            </a:r>
            <a:endParaRPr sz="4500">
              <a:latin typeface="Arial"/>
              <a:cs typeface="Arial"/>
            </a:endParaRPr>
          </a:p>
          <a:p>
            <a:pPr marL="652780" indent="-640080">
              <a:lnSpc>
                <a:spcPct val="100000"/>
              </a:lnSpc>
              <a:spcBef>
                <a:spcPts val="4004"/>
              </a:spcBef>
              <a:buAutoNum type="arabicPeriod"/>
              <a:tabLst>
                <a:tab pos="652780" algn="l"/>
              </a:tabLst>
            </a:pPr>
            <a:r>
              <a:rPr sz="4500" b="1" spc="-25" dirty="0">
                <a:latin typeface="Arial"/>
                <a:cs typeface="Arial"/>
              </a:rPr>
              <a:t>Accessibility</a:t>
            </a:r>
            <a:r>
              <a:rPr sz="4500" b="1" spc="-110" dirty="0">
                <a:latin typeface="Arial"/>
                <a:cs typeface="Arial"/>
              </a:rPr>
              <a:t> </a:t>
            </a:r>
            <a:r>
              <a:rPr sz="4500" b="1" dirty="0">
                <a:latin typeface="Arial"/>
                <a:cs typeface="Arial"/>
              </a:rPr>
              <a:t>and</a:t>
            </a:r>
            <a:r>
              <a:rPr sz="4500" b="1" spc="-110" dirty="0">
                <a:latin typeface="Arial"/>
                <a:cs typeface="Arial"/>
              </a:rPr>
              <a:t> </a:t>
            </a:r>
            <a:r>
              <a:rPr sz="4500" b="1" dirty="0">
                <a:latin typeface="Arial"/>
                <a:cs typeface="Arial"/>
              </a:rPr>
              <a:t>equity</a:t>
            </a:r>
            <a:r>
              <a:rPr sz="4500" b="1" spc="-110" dirty="0">
                <a:latin typeface="Arial"/>
                <a:cs typeface="Arial"/>
              </a:rPr>
              <a:t> </a:t>
            </a:r>
            <a:r>
              <a:rPr sz="4500" b="1" spc="-25" dirty="0">
                <a:latin typeface="Arial"/>
                <a:cs typeface="Arial"/>
              </a:rPr>
              <a:t>gap</a:t>
            </a:r>
            <a:endParaRPr sz="4500">
              <a:latin typeface="Arial"/>
              <a:cs typeface="Arial"/>
            </a:endParaRPr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57870" rIns="0" bIns="0" rtlCol="0">
            <a:spAutoFit/>
          </a:bodyPr>
          <a:lstStyle/>
          <a:p>
            <a:pPr marL="640715">
              <a:lnSpc>
                <a:spcPct val="100000"/>
              </a:lnSpc>
              <a:spcBef>
                <a:spcPts val="105"/>
              </a:spcBef>
            </a:pPr>
            <a:r>
              <a:rPr spc="-250" dirty="0"/>
              <a:t>Why</a:t>
            </a:r>
            <a:r>
              <a:rPr spc="-280" dirty="0"/>
              <a:t> </a:t>
            </a:r>
            <a:r>
              <a:rPr spc="-114" dirty="0"/>
              <a:t>Current</a:t>
            </a:r>
            <a:r>
              <a:rPr spc="-375" dirty="0"/>
              <a:t> </a:t>
            </a:r>
            <a:r>
              <a:rPr spc="-110" dirty="0"/>
              <a:t>Parental</a:t>
            </a:r>
            <a:r>
              <a:rPr spc="-325" dirty="0"/>
              <a:t> </a:t>
            </a:r>
            <a:r>
              <a:rPr spc="-155" dirty="0"/>
              <a:t>Controls</a:t>
            </a:r>
            <a:r>
              <a:rPr spc="-330" dirty="0"/>
              <a:t> </a:t>
            </a:r>
            <a:r>
              <a:rPr spc="-100" dirty="0"/>
              <a:t>Don’t</a:t>
            </a:r>
            <a:r>
              <a:rPr spc="-325" dirty="0"/>
              <a:t> </a:t>
            </a:r>
            <a:r>
              <a:rPr spc="-495" dirty="0"/>
              <a:t>W</a:t>
            </a:r>
            <a:r>
              <a:rPr spc="-100" dirty="0"/>
              <a:t>ork</a:t>
            </a:r>
            <a:r>
              <a:rPr spc="45" dirty="0"/>
              <a:t>?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9805" y="10077727"/>
            <a:ext cx="2370426" cy="808517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6349868" y="10194547"/>
            <a:ext cx="3119364" cy="593253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3759468" y="8877360"/>
            <a:ext cx="14736444" cy="30226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2965450" algn="l"/>
              </a:tabLst>
            </a:pPr>
            <a:r>
              <a:rPr sz="1800" dirty="0">
                <a:latin typeface="Arial"/>
                <a:cs typeface="Arial"/>
              </a:rPr>
              <a:t>Livingstone,</a:t>
            </a:r>
            <a:r>
              <a:rPr sz="1800" spc="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&amp;</a:t>
            </a:r>
            <a:r>
              <a:rPr sz="1800" spc="2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Byrne,</a:t>
            </a:r>
            <a:r>
              <a:rPr sz="1800" spc="20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2018;</a:t>
            </a:r>
            <a:r>
              <a:rPr sz="1800" dirty="0">
                <a:latin typeface="Arial"/>
                <a:cs typeface="Arial"/>
              </a:rPr>
              <a:t>	Livingstone,</a:t>
            </a:r>
            <a:r>
              <a:rPr sz="1800" spc="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&amp;</a:t>
            </a:r>
            <a:r>
              <a:rPr sz="1800" spc="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Blum-Ross,</a:t>
            </a:r>
            <a:r>
              <a:rPr sz="1800" spc="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2020;</a:t>
            </a:r>
            <a:r>
              <a:rPr sz="1800" spc="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Modecki</a:t>
            </a:r>
            <a:r>
              <a:rPr sz="1800" spc="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et</a:t>
            </a:r>
            <a:r>
              <a:rPr sz="1800" spc="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al,</a:t>
            </a:r>
            <a:r>
              <a:rPr sz="1800" spc="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2022;</a:t>
            </a:r>
            <a:r>
              <a:rPr sz="1800" spc="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Page</a:t>
            </a:r>
            <a:r>
              <a:rPr sz="1800" spc="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Jeﬀery,</a:t>
            </a:r>
            <a:r>
              <a:rPr sz="1800" spc="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2021;</a:t>
            </a:r>
            <a:r>
              <a:rPr sz="1800" spc="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Richter,</a:t>
            </a:r>
            <a:r>
              <a:rPr sz="1800" spc="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et</a:t>
            </a:r>
            <a:r>
              <a:rPr sz="1800" spc="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al,</a:t>
            </a:r>
            <a:r>
              <a:rPr sz="1800" spc="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2025;</a:t>
            </a:r>
            <a:r>
              <a:rPr sz="1800" spc="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Stoilova,</a:t>
            </a:r>
            <a:r>
              <a:rPr sz="1800" spc="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et</a:t>
            </a:r>
            <a:r>
              <a:rPr sz="1800" spc="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al.,</a:t>
            </a:r>
            <a:r>
              <a:rPr sz="1800" spc="20" dirty="0">
                <a:latin typeface="Arial"/>
                <a:cs typeface="Arial"/>
              </a:rPr>
              <a:t> </a:t>
            </a:r>
            <a:r>
              <a:rPr sz="1800" spc="-20" dirty="0">
                <a:latin typeface="Arial"/>
                <a:cs typeface="Arial"/>
              </a:rPr>
              <a:t>2024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09300" y="229938"/>
            <a:ext cx="19160490" cy="10785475"/>
            <a:chOff x="309300" y="229938"/>
            <a:chExt cx="19160490" cy="1078547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74572" y="229938"/>
              <a:ext cx="18234795" cy="10135202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09300" y="9967475"/>
              <a:ext cx="2793060" cy="1047397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6349868" y="10194547"/>
              <a:ext cx="3119364" cy="593253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897934" y="1322152"/>
              <a:ext cx="7686040" cy="759460"/>
            </a:xfrm>
            <a:custGeom>
              <a:avLst/>
              <a:gdLst/>
              <a:ahLst/>
              <a:cxnLst/>
              <a:rect l="l" t="t" r="r" b="b"/>
              <a:pathLst>
                <a:path w="7686040" h="759460">
                  <a:moveTo>
                    <a:pt x="7685479" y="0"/>
                  </a:moveTo>
                  <a:lnTo>
                    <a:pt x="0" y="0"/>
                  </a:lnTo>
                  <a:lnTo>
                    <a:pt x="0" y="759243"/>
                  </a:lnTo>
                  <a:lnTo>
                    <a:pt x="7685479" y="759243"/>
                  </a:lnTo>
                  <a:lnTo>
                    <a:pt x="7685479" y="0"/>
                  </a:lnTo>
                  <a:close/>
                </a:path>
              </a:pathLst>
            </a:custGeom>
            <a:solidFill>
              <a:srgbClr val="D8E4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 descr="$PPTXTitle"/>
          <p:cNvSpPr txBox="1"/>
          <p:nvPr/>
        </p:nvSpPr>
        <p:spPr>
          <a:xfrm>
            <a:off x="1156422" y="1060559"/>
            <a:ext cx="16663035" cy="64135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4000" spc="-120" dirty="0">
                <a:solidFill>
                  <a:srgbClr val="8B5C5D"/>
                </a:solidFill>
                <a:latin typeface="Arial Black"/>
                <a:cs typeface="Arial Black"/>
              </a:rPr>
              <a:t>What</a:t>
            </a:r>
            <a:r>
              <a:rPr sz="4000" spc="-500" dirty="0">
                <a:solidFill>
                  <a:srgbClr val="8B5C5D"/>
                </a:solidFill>
                <a:latin typeface="Arial Black"/>
                <a:cs typeface="Arial Black"/>
              </a:rPr>
              <a:t> </a:t>
            </a:r>
            <a:r>
              <a:rPr sz="4000" spc="-160" dirty="0">
                <a:solidFill>
                  <a:srgbClr val="8B5C5D"/>
                </a:solidFill>
                <a:latin typeface="Arial Black"/>
                <a:cs typeface="Arial Black"/>
              </a:rPr>
              <a:t>are</a:t>
            </a:r>
            <a:r>
              <a:rPr sz="4000" spc="-495" dirty="0">
                <a:solidFill>
                  <a:srgbClr val="8B5C5D"/>
                </a:solidFill>
                <a:latin typeface="Arial Black"/>
                <a:cs typeface="Arial Black"/>
              </a:rPr>
              <a:t> </a:t>
            </a:r>
            <a:r>
              <a:rPr sz="4000" spc="-185" dirty="0">
                <a:solidFill>
                  <a:srgbClr val="8B5C5D"/>
                </a:solidFill>
                <a:latin typeface="Arial Black"/>
                <a:cs typeface="Arial Black"/>
              </a:rPr>
              <a:t>parents</a:t>
            </a:r>
            <a:r>
              <a:rPr sz="4000" spc="-495" dirty="0">
                <a:solidFill>
                  <a:srgbClr val="8B5C5D"/>
                </a:solidFill>
                <a:latin typeface="Arial Black"/>
                <a:cs typeface="Arial Black"/>
              </a:rPr>
              <a:t> </a:t>
            </a:r>
            <a:r>
              <a:rPr sz="4000" spc="-250" dirty="0">
                <a:solidFill>
                  <a:srgbClr val="8B5C5D"/>
                </a:solidFill>
                <a:latin typeface="Arial Black"/>
                <a:cs typeface="Arial Black"/>
              </a:rPr>
              <a:t>most</a:t>
            </a:r>
            <a:r>
              <a:rPr sz="4000" spc="-500" dirty="0">
                <a:solidFill>
                  <a:srgbClr val="8B5C5D"/>
                </a:solidFill>
                <a:latin typeface="Arial Black"/>
                <a:cs typeface="Arial Black"/>
              </a:rPr>
              <a:t> </a:t>
            </a:r>
            <a:r>
              <a:rPr sz="4000" spc="-215" dirty="0">
                <a:solidFill>
                  <a:srgbClr val="8B5C5D"/>
                </a:solidFill>
                <a:latin typeface="Arial Black"/>
                <a:cs typeface="Arial Black"/>
              </a:rPr>
              <a:t>concerned</a:t>
            </a:r>
            <a:r>
              <a:rPr sz="4000" spc="-495" dirty="0">
                <a:solidFill>
                  <a:srgbClr val="8B5C5D"/>
                </a:solidFill>
                <a:latin typeface="Arial Black"/>
                <a:cs typeface="Arial Black"/>
              </a:rPr>
              <a:t> </a:t>
            </a:r>
            <a:r>
              <a:rPr sz="4000" spc="-145" dirty="0">
                <a:solidFill>
                  <a:srgbClr val="8B5C5D"/>
                </a:solidFill>
                <a:latin typeface="Arial Black"/>
                <a:cs typeface="Arial Black"/>
              </a:rPr>
              <a:t>about</a:t>
            </a:r>
            <a:r>
              <a:rPr sz="4000" spc="-495" dirty="0">
                <a:solidFill>
                  <a:srgbClr val="8B5C5D"/>
                </a:solidFill>
                <a:latin typeface="Arial Black"/>
                <a:cs typeface="Arial Black"/>
              </a:rPr>
              <a:t> </a:t>
            </a:r>
            <a:r>
              <a:rPr sz="4000" spc="-125" dirty="0">
                <a:solidFill>
                  <a:srgbClr val="8B5C5D"/>
                </a:solidFill>
                <a:latin typeface="Arial Black"/>
                <a:cs typeface="Arial Black"/>
              </a:rPr>
              <a:t>regarding</a:t>
            </a:r>
            <a:r>
              <a:rPr sz="4000" spc="-500" dirty="0">
                <a:solidFill>
                  <a:srgbClr val="8B5C5D"/>
                </a:solidFill>
                <a:latin typeface="Arial Black"/>
                <a:cs typeface="Arial Black"/>
              </a:rPr>
              <a:t> </a:t>
            </a:r>
            <a:r>
              <a:rPr sz="4000" spc="-170" dirty="0">
                <a:solidFill>
                  <a:srgbClr val="8B5C5D"/>
                </a:solidFill>
                <a:latin typeface="Arial Black"/>
                <a:cs typeface="Arial Black"/>
              </a:rPr>
              <a:t>their</a:t>
            </a:r>
            <a:r>
              <a:rPr sz="4000" spc="-495" dirty="0">
                <a:solidFill>
                  <a:srgbClr val="8B5C5D"/>
                </a:solidFill>
                <a:latin typeface="Arial Black"/>
                <a:cs typeface="Arial Black"/>
              </a:rPr>
              <a:t> </a:t>
            </a:r>
            <a:r>
              <a:rPr sz="4000" spc="-145" dirty="0">
                <a:solidFill>
                  <a:srgbClr val="8B5C5D"/>
                </a:solidFill>
                <a:latin typeface="Arial Black"/>
                <a:cs typeface="Arial Black"/>
              </a:rPr>
              <a:t>children’s</a:t>
            </a:r>
            <a:endParaRPr sz="4000">
              <a:latin typeface="Arial Black"/>
              <a:cs typeface="Arial Blac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156422" y="1741167"/>
            <a:ext cx="5314950" cy="64135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4000" spc="-185" dirty="0">
                <a:solidFill>
                  <a:srgbClr val="8B5C5D"/>
                </a:solidFill>
                <a:latin typeface="Arial Black"/>
                <a:cs typeface="Arial Black"/>
              </a:rPr>
              <a:t>online</a:t>
            </a:r>
            <a:r>
              <a:rPr sz="4000" spc="-500" dirty="0">
                <a:solidFill>
                  <a:srgbClr val="8B5C5D"/>
                </a:solidFill>
                <a:latin typeface="Arial Black"/>
                <a:cs typeface="Arial Black"/>
              </a:rPr>
              <a:t> </a:t>
            </a:r>
            <a:r>
              <a:rPr sz="4000" spc="-210" dirty="0">
                <a:solidFill>
                  <a:srgbClr val="8B5C5D"/>
                </a:solidFill>
                <a:latin typeface="Arial Black"/>
                <a:cs typeface="Arial Black"/>
              </a:rPr>
              <a:t>experiences?"</a:t>
            </a:r>
            <a:endParaRPr sz="4000">
              <a:latin typeface="Arial Black"/>
              <a:cs typeface="Arial Black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93439" y="2721484"/>
            <a:ext cx="8300084" cy="4447540"/>
          </a:xfrm>
          <a:custGeom>
            <a:avLst/>
            <a:gdLst/>
            <a:ahLst/>
            <a:cxnLst/>
            <a:rect l="l" t="t" r="r" b="b"/>
            <a:pathLst>
              <a:path w="8300084" h="4447540">
                <a:moveTo>
                  <a:pt x="7721063" y="0"/>
                </a:moveTo>
                <a:lnTo>
                  <a:pt x="578685" y="0"/>
                </a:lnTo>
                <a:lnTo>
                  <a:pt x="517704" y="433"/>
                </a:lnTo>
                <a:lnTo>
                  <a:pt x="462947" y="1608"/>
                </a:lnTo>
                <a:lnTo>
                  <a:pt x="413970" y="3897"/>
                </a:lnTo>
                <a:lnTo>
                  <a:pt x="370328" y="7671"/>
                </a:lnTo>
                <a:lnTo>
                  <a:pt x="331576" y="13301"/>
                </a:lnTo>
                <a:lnTo>
                  <a:pt x="266964" y="31614"/>
                </a:lnTo>
                <a:lnTo>
                  <a:pt x="221577" y="51446"/>
                </a:lnTo>
                <a:lnTo>
                  <a:pt x="179437" y="76549"/>
                </a:lnTo>
                <a:lnTo>
                  <a:pt x="140949" y="106518"/>
                </a:lnTo>
                <a:lnTo>
                  <a:pt x="106519" y="140949"/>
                </a:lnTo>
                <a:lnTo>
                  <a:pt x="76549" y="179437"/>
                </a:lnTo>
                <a:lnTo>
                  <a:pt x="51446" y="221577"/>
                </a:lnTo>
                <a:lnTo>
                  <a:pt x="31614" y="266964"/>
                </a:lnTo>
                <a:lnTo>
                  <a:pt x="13301" y="331576"/>
                </a:lnTo>
                <a:lnTo>
                  <a:pt x="7671" y="370328"/>
                </a:lnTo>
                <a:lnTo>
                  <a:pt x="3897" y="413970"/>
                </a:lnTo>
                <a:lnTo>
                  <a:pt x="1608" y="462947"/>
                </a:lnTo>
                <a:lnTo>
                  <a:pt x="433" y="517704"/>
                </a:lnTo>
                <a:lnTo>
                  <a:pt x="0" y="578685"/>
                </a:lnTo>
                <a:lnTo>
                  <a:pt x="0" y="3868602"/>
                </a:lnTo>
                <a:lnTo>
                  <a:pt x="433" y="3929583"/>
                </a:lnTo>
                <a:lnTo>
                  <a:pt x="1608" y="3984339"/>
                </a:lnTo>
                <a:lnTo>
                  <a:pt x="3897" y="4033316"/>
                </a:lnTo>
                <a:lnTo>
                  <a:pt x="7671" y="4076959"/>
                </a:lnTo>
                <a:lnTo>
                  <a:pt x="13301" y="4115711"/>
                </a:lnTo>
                <a:lnTo>
                  <a:pt x="31614" y="4180322"/>
                </a:lnTo>
                <a:lnTo>
                  <a:pt x="51446" y="4225710"/>
                </a:lnTo>
                <a:lnTo>
                  <a:pt x="76549" y="4267850"/>
                </a:lnTo>
                <a:lnTo>
                  <a:pt x="106519" y="4306337"/>
                </a:lnTo>
                <a:lnTo>
                  <a:pt x="140949" y="4340768"/>
                </a:lnTo>
                <a:lnTo>
                  <a:pt x="179437" y="4370738"/>
                </a:lnTo>
                <a:lnTo>
                  <a:pt x="221577" y="4395841"/>
                </a:lnTo>
                <a:lnTo>
                  <a:pt x="266964" y="4415673"/>
                </a:lnTo>
                <a:lnTo>
                  <a:pt x="331576" y="4433986"/>
                </a:lnTo>
                <a:lnTo>
                  <a:pt x="370328" y="4439616"/>
                </a:lnTo>
                <a:lnTo>
                  <a:pt x="413970" y="4443389"/>
                </a:lnTo>
                <a:lnTo>
                  <a:pt x="462947" y="4445678"/>
                </a:lnTo>
                <a:lnTo>
                  <a:pt x="517704" y="4446854"/>
                </a:lnTo>
                <a:lnTo>
                  <a:pt x="578685" y="4447287"/>
                </a:lnTo>
                <a:lnTo>
                  <a:pt x="7721063" y="4447287"/>
                </a:lnTo>
                <a:lnTo>
                  <a:pt x="7782044" y="4446854"/>
                </a:lnTo>
                <a:lnTo>
                  <a:pt x="7836800" y="4445678"/>
                </a:lnTo>
                <a:lnTo>
                  <a:pt x="7885777" y="4443389"/>
                </a:lnTo>
                <a:lnTo>
                  <a:pt x="7929419" y="4439616"/>
                </a:lnTo>
                <a:lnTo>
                  <a:pt x="7968171" y="4433986"/>
                </a:lnTo>
                <a:lnTo>
                  <a:pt x="8032782" y="4415673"/>
                </a:lnTo>
                <a:lnTo>
                  <a:pt x="8078170" y="4395841"/>
                </a:lnTo>
                <a:lnTo>
                  <a:pt x="8120310" y="4370738"/>
                </a:lnTo>
                <a:lnTo>
                  <a:pt x="8158798" y="4340768"/>
                </a:lnTo>
                <a:lnTo>
                  <a:pt x="8193229" y="4306337"/>
                </a:lnTo>
                <a:lnTo>
                  <a:pt x="8223198" y="4267850"/>
                </a:lnTo>
                <a:lnTo>
                  <a:pt x="8248301" y="4225710"/>
                </a:lnTo>
                <a:lnTo>
                  <a:pt x="8268133" y="4180322"/>
                </a:lnTo>
                <a:lnTo>
                  <a:pt x="8286446" y="4115711"/>
                </a:lnTo>
                <a:lnTo>
                  <a:pt x="8292076" y="4076959"/>
                </a:lnTo>
                <a:lnTo>
                  <a:pt x="8295850" y="4033316"/>
                </a:lnTo>
                <a:lnTo>
                  <a:pt x="8298139" y="3984339"/>
                </a:lnTo>
                <a:lnTo>
                  <a:pt x="8299315" y="3929583"/>
                </a:lnTo>
                <a:lnTo>
                  <a:pt x="8299748" y="3868602"/>
                </a:lnTo>
                <a:lnTo>
                  <a:pt x="8299748" y="578685"/>
                </a:lnTo>
                <a:lnTo>
                  <a:pt x="8299315" y="517704"/>
                </a:lnTo>
                <a:lnTo>
                  <a:pt x="8298139" y="462947"/>
                </a:lnTo>
                <a:lnTo>
                  <a:pt x="8295850" y="413970"/>
                </a:lnTo>
                <a:lnTo>
                  <a:pt x="8292076" y="370328"/>
                </a:lnTo>
                <a:lnTo>
                  <a:pt x="8286446" y="331576"/>
                </a:lnTo>
                <a:lnTo>
                  <a:pt x="8268133" y="266964"/>
                </a:lnTo>
                <a:lnTo>
                  <a:pt x="8248301" y="221577"/>
                </a:lnTo>
                <a:lnTo>
                  <a:pt x="8223198" y="179437"/>
                </a:lnTo>
                <a:lnTo>
                  <a:pt x="8193229" y="140949"/>
                </a:lnTo>
                <a:lnTo>
                  <a:pt x="8158798" y="106518"/>
                </a:lnTo>
                <a:lnTo>
                  <a:pt x="8120310" y="76549"/>
                </a:lnTo>
                <a:lnTo>
                  <a:pt x="8078170" y="51446"/>
                </a:lnTo>
                <a:lnTo>
                  <a:pt x="8032782" y="31614"/>
                </a:lnTo>
                <a:lnTo>
                  <a:pt x="7968171" y="13301"/>
                </a:lnTo>
                <a:lnTo>
                  <a:pt x="7929419" y="7671"/>
                </a:lnTo>
                <a:lnTo>
                  <a:pt x="7885777" y="3897"/>
                </a:lnTo>
                <a:lnTo>
                  <a:pt x="7836800" y="1608"/>
                </a:lnTo>
                <a:lnTo>
                  <a:pt x="7782044" y="433"/>
                </a:lnTo>
                <a:lnTo>
                  <a:pt x="7721063" y="0"/>
                </a:lnTo>
                <a:close/>
              </a:path>
            </a:pathLst>
          </a:custGeom>
          <a:solidFill>
            <a:srgbClr val="007300">
              <a:alpha val="8682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379661" y="4350550"/>
            <a:ext cx="7527290" cy="100203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indent="374650">
              <a:lnSpc>
                <a:spcPct val="123200"/>
              </a:lnSpc>
              <a:spcBef>
                <a:spcPts val="90"/>
              </a:spcBef>
            </a:pPr>
            <a:r>
              <a:rPr sz="2600" dirty="0">
                <a:solidFill>
                  <a:srgbClr val="FFFFFF"/>
                </a:solidFill>
                <a:latin typeface="Arial"/>
                <a:cs typeface="Arial"/>
              </a:rPr>
              <a:t>Parents</a:t>
            </a:r>
            <a:r>
              <a:rPr sz="2600" spc="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z="2600" spc="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FFFFFF"/>
                </a:solidFill>
                <a:latin typeface="Arial"/>
                <a:cs typeface="Arial"/>
              </a:rPr>
              <a:t>their</a:t>
            </a:r>
            <a:r>
              <a:rPr sz="2600" spc="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FFFFFF"/>
                </a:solidFill>
                <a:latin typeface="Arial"/>
                <a:cs typeface="Arial"/>
              </a:rPr>
              <a:t>children</a:t>
            </a:r>
            <a:r>
              <a:rPr sz="2600" spc="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FFFFFF"/>
                </a:solidFill>
                <a:latin typeface="Arial"/>
                <a:cs typeface="Arial"/>
              </a:rPr>
              <a:t>are</a:t>
            </a:r>
            <a:r>
              <a:rPr sz="2600" spc="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FFFFFF"/>
                </a:solidFill>
                <a:latin typeface="Arial"/>
                <a:cs typeface="Arial"/>
              </a:rPr>
              <a:t>aligned</a:t>
            </a:r>
            <a:r>
              <a:rPr sz="2600" b="1" spc="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sz="2600" spc="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spc="-10" dirty="0">
                <a:solidFill>
                  <a:srgbClr val="FFFFFF"/>
                </a:solidFill>
                <a:latin typeface="Arial"/>
                <a:cs typeface="Arial"/>
              </a:rPr>
              <a:t>their </a:t>
            </a:r>
            <a:r>
              <a:rPr sz="2600" dirty="0">
                <a:solidFill>
                  <a:srgbClr val="FFFFFF"/>
                </a:solidFill>
                <a:latin typeface="Arial"/>
                <a:cs typeface="Arial"/>
              </a:rPr>
              <a:t>shared</a:t>
            </a:r>
            <a:r>
              <a:rPr sz="2600" spc="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goals</a:t>
            </a:r>
            <a:r>
              <a:rPr sz="2600" b="1" u="none" spc="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u="none" spc="50" dirty="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sz="2600" u="none" spc="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u="none" dirty="0">
                <a:solidFill>
                  <a:srgbClr val="FFFFFF"/>
                </a:solidFill>
                <a:latin typeface="Arial"/>
                <a:cs typeface="Arial"/>
              </a:rPr>
              <a:t>safety</a:t>
            </a:r>
            <a:r>
              <a:rPr sz="2600" b="1" u="none" spc="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u="none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z="2600" u="none" spc="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u="none" dirty="0">
                <a:solidFill>
                  <a:srgbClr val="FFFFFF"/>
                </a:solidFill>
                <a:latin typeface="Arial"/>
                <a:cs typeface="Arial"/>
              </a:rPr>
              <a:t>healthy</a:t>
            </a:r>
            <a:r>
              <a:rPr sz="2600" b="1" u="none" spc="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u="none" spc="-10" dirty="0">
                <a:solidFill>
                  <a:srgbClr val="FFFFFF"/>
                </a:solidFill>
                <a:latin typeface="Arial"/>
                <a:cs typeface="Arial"/>
              </a:rPr>
              <a:t>development</a:t>
            </a:r>
            <a:endParaRPr sz="26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762881" y="2906380"/>
            <a:ext cx="2515235" cy="5283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300" b="1" spc="-10" dirty="0">
                <a:solidFill>
                  <a:srgbClr val="FFFFFF"/>
                </a:solidFill>
                <a:latin typeface="Arial"/>
                <a:cs typeface="Arial"/>
              </a:rPr>
              <a:t>ALIGNMENT</a:t>
            </a:r>
            <a:endParaRPr sz="3300">
              <a:latin typeface="Arial"/>
              <a:cs typeface="Arial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65648" y="8436406"/>
            <a:ext cx="2931912" cy="1849360"/>
          </a:xfrm>
          <a:prstGeom prst="rect">
            <a:avLst/>
          </a:prstGeom>
        </p:spPr>
      </p:pic>
      <p:sp>
        <p:nvSpPr>
          <p:cNvPr id="6" name="object 6"/>
          <p:cNvSpPr/>
          <p:nvPr/>
        </p:nvSpPr>
        <p:spPr>
          <a:xfrm>
            <a:off x="10730991" y="2757190"/>
            <a:ext cx="8694420" cy="4376420"/>
          </a:xfrm>
          <a:custGeom>
            <a:avLst/>
            <a:gdLst/>
            <a:ahLst/>
            <a:cxnLst/>
            <a:rect l="l" t="t" r="r" b="b"/>
            <a:pathLst>
              <a:path w="8694419" h="4376420">
                <a:moveTo>
                  <a:pt x="8115654" y="0"/>
                </a:moveTo>
                <a:lnTo>
                  <a:pt x="578686" y="0"/>
                </a:lnTo>
                <a:lnTo>
                  <a:pt x="517704" y="433"/>
                </a:lnTo>
                <a:lnTo>
                  <a:pt x="462947" y="1608"/>
                </a:lnTo>
                <a:lnTo>
                  <a:pt x="413970" y="3897"/>
                </a:lnTo>
                <a:lnTo>
                  <a:pt x="370328" y="7671"/>
                </a:lnTo>
                <a:lnTo>
                  <a:pt x="331576" y="13301"/>
                </a:lnTo>
                <a:lnTo>
                  <a:pt x="266966" y="31613"/>
                </a:lnTo>
                <a:lnTo>
                  <a:pt x="221578" y="51445"/>
                </a:lnTo>
                <a:lnTo>
                  <a:pt x="179438" y="76548"/>
                </a:lnTo>
                <a:lnTo>
                  <a:pt x="140949" y="106518"/>
                </a:lnTo>
                <a:lnTo>
                  <a:pt x="106518" y="140949"/>
                </a:lnTo>
                <a:lnTo>
                  <a:pt x="76548" y="179436"/>
                </a:lnTo>
                <a:lnTo>
                  <a:pt x="51444" y="221576"/>
                </a:lnTo>
                <a:lnTo>
                  <a:pt x="31612" y="266964"/>
                </a:lnTo>
                <a:lnTo>
                  <a:pt x="13300" y="331575"/>
                </a:lnTo>
                <a:lnTo>
                  <a:pt x="7671" y="370327"/>
                </a:lnTo>
                <a:lnTo>
                  <a:pt x="3897" y="413970"/>
                </a:lnTo>
                <a:lnTo>
                  <a:pt x="1608" y="462947"/>
                </a:lnTo>
                <a:lnTo>
                  <a:pt x="433" y="517703"/>
                </a:lnTo>
                <a:lnTo>
                  <a:pt x="0" y="578684"/>
                </a:lnTo>
                <a:lnTo>
                  <a:pt x="0" y="3797191"/>
                </a:lnTo>
                <a:lnTo>
                  <a:pt x="433" y="3858172"/>
                </a:lnTo>
                <a:lnTo>
                  <a:pt x="1608" y="3912928"/>
                </a:lnTo>
                <a:lnTo>
                  <a:pt x="3897" y="3961905"/>
                </a:lnTo>
                <a:lnTo>
                  <a:pt x="7671" y="4005548"/>
                </a:lnTo>
                <a:lnTo>
                  <a:pt x="13300" y="4044300"/>
                </a:lnTo>
                <a:lnTo>
                  <a:pt x="31612" y="4108911"/>
                </a:lnTo>
                <a:lnTo>
                  <a:pt x="51444" y="4154299"/>
                </a:lnTo>
                <a:lnTo>
                  <a:pt x="76548" y="4196439"/>
                </a:lnTo>
                <a:lnTo>
                  <a:pt x="106518" y="4234927"/>
                </a:lnTo>
                <a:lnTo>
                  <a:pt x="140949" y="4269358"/>
                </a:lnTo>
                <a:lnTo>
                  <a:pt x="179438" y="4299327"/>
                </a:lnTo>
                <a:lnTo>
                  <a:pt x="221578" y="4324430"/>
                </a:lnTo>
                <a:lnTo>
                  <a:pt x="266966" y="4344262"/>
                </a:lnTo>
                <a:lnTo>
                  <a:pt x="331576" y="4362575"/>
                </a:lnTo>
                <a:lnTo>
                  <a:pt x="370328" y="4368205"/>
                </a:lnTo>
                <a:lnTo>
                  <a:pt x="413970" y="4371979"/>
                </a:lnTo>
                <a:lnTo>
                  <a:pt x="462947" y="4374268"/>
                </a:lnTo>
                <a:lnTo>
                  <a:pt x="517704" y="4375443"/>
                </a:lnTo>
                <a:lnTo>
                  <a:pt x="578686" y="4375877"/>
                </a:lnTo>
                <a:lnTo>
                  <a:pt x="8115654" y="4375877"/>
                </a:lnTo>
                <a:lnTo>
                  <a:pt x="8176634" y="4375443"/>
                </a:lnTo>
                <a:lnTo>
                  <a:pt x="8231389" y="4374268"/>
                </a:lnTo>
                <a:lnTo>
                  <a:pt x="8280365" y="4371979"/>
                </a:lnTo>
                <a:lnTo>
                  <a:pt x="8324006" y="4368205"/>
                </a:lnTo>
                <a:lnTo>
                  <a:pt x="8362757" y="4362575"/>
                </a:lnTo>
                <a:lnTo>
                  <a:pt x="8427367" y="4344262"/>
                </a:lnTo>
                <a:lnTo>
                  <a:pt x="8472755" y="4324430"/>
                </a:lnTo>
                <a:lnTo>
                  <a:pt x="8514895" y="4299327"/>
                </a:lnTo>
                <a:lnTo>
                  <a:pt x="8553384" y="4269358"/>
                </a:lnTo>
                <a:lnTo>
                  <a:pt x="8587816" y="4234927"/>
                </a:lnTo>
                <a:lnTo>
                  <a:pt x="8617785" y="4196439"/>
                </a:lnTo>
                <a:lnTo>
                  <a:pt x="8642889" y="4154299"/>
                </a:lnTo>
                <a:lnTo>
                  <a:pt x="8662721" y="4108911"/>
                </a:lnTo>
                <a:lnTo>
                  <a:pt x="8681033" y="4044300"/>
                </a:lnTo>
                <a:lnTo>
                  <a:pt x="8686662" y="4005548"/>
                </a:lnTo>
                <a:lnTo>
                  <a:pt x="8690436" y="3961905"/>
                </a:lnTo>
                <a:lnTo>
                  <a:pt x="8692725" y="3912928"/>
                </a:lnTo>
                <a:lnTo>
                  <a:pt x="8693901" y="3858172"/>
                </a:lnTo>
                <a:lnTo>
                  <a:pt x="8694334" y="3797191"/>
                </a:lnTo>
                <a:lnTo>
                  <a:pt x="8694334" y="578684"/>
                </a:lnTo>
                <a:lnTo>
                  <a:pt x="8693901" y="517703"/>
                </a:lnTo>
                <a:lnTo>
                  <a:pt x="8692725" y="462947"/>
                </a:lnTo>
                <a:lnTo>
                  <a:pt x="8690436" y="413970"/>
                </a:lnTo>
                <a:lnTo>
                  <a:pt x="8686662" y="370327"/>
                </a:lnTo>
                <a:lnTo>
                  <a:pt x="8681033" y="331575"/>
                </a:lnTo>
                <a:lnTo>
                  <a:pt x="8662721" y="266964"/>
                </a:lnTo>
                <a:lnTo>
                  <a:pt x="8642889" y="221576"/>
                </a:lnTo>
                <a:lnTo>
                  <a:pt x="8617785" y="179436"/>
                </a:lnTo>
                <a:lnTo>
                  <a:pt x="8587816" y="140949"/>
                </a:lnTo>
                <a:lnTo>
                  <a:pt x="8553384" y="106518"/>
                </a:lnTo>
                <a:lnTo>
                  <a:pt x="8514895" y="76548"/>
                </a:lnTo>
                <a:lnTo>
                  <a:pt x="8472755" y="51445"/>
                </a:lnTo>
                <a:lnTo>
                  <a:pt x="8427367" y="31613"/>
                </a:lnTo>
                <a:lnTo>
                  <a:pt x="8362757" y="13301"/>
                </a:lnTo>
                <a:lnTo>
                  <a:pt x="8324006" y="7671"/>
                </a:lnTo>
                <a:lnTo>
                  <a:pt x="8280365" y="3897"/>
                </a:lnTo>
                <a:lnTo>
                  <a:pt x="8231389" y="1608"/>
                </a:lnTo>
                <a:lnTo>
                  <a:pt x="8176634" y="433"/>
                </a:lnTo>
                <a:lnTo>
                  <a:pt x="8115654" y="0"/>
                </a:lnTo>
                <a:close/>
              </a:path>
            </a:pathLst>
          </a:custGeom>
          <a:solidFill>
            <a:srgbClr val="6D0000">
              <a:alpha val="9442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0969531" y="3899743"/>
            <a:ext cx="8217534" cy="100203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23200"/>
              </a:lnSpc>
              <a:spcBef>
                <a:spcPts val="90"/>
              </a:spcBef>
              <a:tabLst>
                <a:tab pos="1301750" algn="l"/>
                <a:tab pos="2014220" algn="l"/>
                <a:tab pos="2820035" algn="l"/>
                <a:tab pos="4152900" algn="l"/>
                <a:tab pos="4766310" algn="l"/>
                <a:tab pos="6649084" algn="l"/>
                <a:tab pos="7057390" algn="l"/>
                <a:tab pos="7881620" algn="l"/>
              </a:tabLst>
            </a:pPr>
            <a:r>
              <a:rPr sz="2600" spc="-10" dirty="0">
                <a:solidFill>
                  <a:srgbClr val="FFFFFF"/>
                </a:solidFill>
                <a:latin typeface="Arial"/>
                <a:cs typeface="Arial"/>
              </a:rPr>
              <a:t>Parents</a:t>
            </a:r>
            <a:r>
              <a:rPr sz="2600" dirty="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sz="2600" spc="-25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z="2600" dirty="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sz="2600" spc="-10" dirty="0">
                <a:solidFill>
                  <a:srgbClr val="FFFFFF"/>
                </a:solidFill>
                <a:latin typeface="Arial"/>
                <a:cs typeface="Arial"/>
              </a:rPr>
              <a:t>their</a:t>
            </a:r>
            <a:r>
              <a:rPr sz="2600" dirty="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sz="2600" spc="-10" dirty="0">
                <a:solidFill>
                  <a:srgbClr val="FFFFFF"/>
                </a:solidFill>
                <a:latin typeface="Arial"/>
                <a:cs typeface="Arial"/>
              </a:rPr>
              <a:t>children</a:t>
            </a:r>
            <a:r>
              <a:rPr sz="2600" dirty="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sz="2600" spc="-25" dirty="0">
                <a:solidFill>
                  <a:srgbClr val="FFFFFF"/>
                </a:solidFill>
                <a:latin typeface="Arial"/>
                <a:cs typeface="Arial"/>
              </a:rPr>
              <a:t>are</a:t>
            </a:r>
            <a:r>
              <a:rPr sz="2600" dirty="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sz="2600" b="1" spc="-10" dirty="0">
                <a:solidFill>
                  <a:srgbClr val="FFFFFF"/>
                </a:solidFill>
                <a:latin typeface="Arial"/>
                <a:cs typeface="Arial"/>
              </a:rPr>
              <a:t>misaligned</a:t>
            </a:r>
            <a:r>
              <a:rPr sz="2600" b="1" dirty="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sz="2600" spc="-25" dirty="0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sz="2600" dirty="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sz="2600" b="1" u="sng" spc="-2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how</a:t>
            </a:r>
            <a:r>
              <a:rPr sz="26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	</a:t>
            </a:r>
            <a:r>
              <a:rPr sz="2600" b="1" u="sng" spc="-2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to</a:t>
            </a:r>
            <a:r>
              <a:rPr sz="2600" b="1" u="none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approach</a:t>
            </a:r>
            <a:r>
              <a:rPr sz="2600" b="1" u="none" spc="1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u="none" dirty="0">
                <a:solidFill>
                  <a:srgbClr val="FFFFFF"/>
                </a:solidFill>
                <a:latin typeface="Arial"/>
                <a:cs typeface="Arial"/>
              </a:rPr>
              <a:t>achieving</a:t>
            </a:r>
            <a:r>
              <a:rPr sz="2600" u="none" spc="1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u="none" dirty="0">
                <a:solidFill>
                  <a:srgbClr val="FFFFFF"/>
                </a:solidFill>
                <a:latin typeface="Arial"/>
                <a:cs typeface="Arial"/>
              </a:rPr>
              <a:t>those</a:t>
            </a:r>
            <a:r>
              <a:rPr sz="2600" u="none" spc="1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u="none" spc="-10" dirty="0">
                <a:solidFill>
                  <a:srgbClr val="FFFFFF"/>
                </a:solidFill>
                <a:latin typeface="Arial"/>
                <a:cs typeface="Arial"/>
              </a:rPr>
              <a:t>goals.</a:t>
            </a:r>
            <a:endParaRPr sz="26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0969531" y="5355231"/>
            <a:ext cx="8217534" cy="97663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20000"/>
              </a:lnSpc>
              <a:spcBef>
                <a:spcPts val="90"/>
              </a:spcBef>
            </a:pPr>
            <a:r>
              <a:rPr sz="2600" dirty="0">
                <a:solidFill>
                  <a:srgbClr val="FFFFFF"/>
                </a:solidFill>
                <a:latin typeface="Arial"/>
                <a:cs typeface="Arial"/>
              </a:rPr>
              <a:t>They</a:t>
            </a:r>
            <a:r>
              <a:rPr sz="2600" spc="1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FFFFFF"/>
                </a:solidFill>
                <a:latin typeface="Arial"/>
                <a:cs typeface="Arial"/>
              </a:rPr>
              <a:t>disagree</a:t>
            </a:r>
            <a:r>
              <a:rPr sz="2600" spc="1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FFFFFF"/>
                </a:solidFill>
                <a:latin typeface="Arial"/>
                <a:cs typeface="Arial"/>
              </a:rPr>
              <a:t>over</a:t>
            </a:r>
            <a:r>
              <a:rPr sz="2600" spc="1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spc="60" dirty="0">
                <a:solidFill>
                  <a:srgbClr val="FFFFFF"/>
                </a:solidFill>
                <a:latin typeface="Arial"/>
                <a:cs typeface="Arial"/>
              </a:rPr>
              <a:t>how</a:t>
            </a:r>
            <a:r>
              <a:rPr sz="2600" spc="1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spc="75" dirty="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sz="2600" spc="1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FFFFFF"/>
                </a:solidFill>
                <a:latin typeface="Arial"/>
                <a:cs typeface="Arial"/>
              </a:rPr>
              <a:t>control</a:t>
            </a:r>
            <a:r>
              <a:rPr sz="2600" spc="1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FFFFFF"/>
                </a:solidFill>
                <a:latin typeface="Arial"/>
                <a:cs typeface="Arial"/>
              </a:rPr>
              <a:t>screentime</a:t>
            </a:r>
            <a:r>
              <a:rPr sz="2600" spc="1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FFFFFF"/>
                </a:solidFill>
                <a:latin typeface="Arial"/>
                <a:cs typeface="Arial"/>
              </a:rPr>
              <a:t>use</a:t>
            </a:r>
            <a:r>
              <a:rPr sz="2600" spc="1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spc="-25" dirty="0">
                <a:solidFill>
                  <a:srgbClr val="FFFFFF"/>
                </a:solidFill>
                <a:latin typeface="Arial"/>
                <a:cs typeface="Arial"/>
              </a:rPr>
              <a:t>and </a:t>
            </a:r>
            <a:r>
              <a:rPr sz="2600" spc="60" dirty="0">
                <a:solidFill>
                  <a:srgbClr val="FFFFFF"/>
                </a:solidFill>
                <a:latin typeface="Arial"/>
                <a:cs typeface="Arial"/>
              </a:rPr>
              <a:t>how</a:t>
            </a:r>
            <a:r>
              <a:rPr sz="2600" spc="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spc="75" dirty="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sz="2600" spc="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FFFFFF"/>
                </a:solidFill>
                <a:latin typeface="Arial"/>
                <a:cs typeface="Arial"/>
              </a:rPr>
              <a:t>define</a:t>
            </a:r>
            <a:r>
              <a:rPr sz="2600" spc="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spc="-10" dirty="0">
                <a:solidFill>
                  <a:srgbClr val="FFFFFF"/>
                </a:solidFill>
                <a:latin typeface="Arial"/>
                <a:cs typeface="Arial"/>
              </a:rPr>
              <a:t>boundaries.</a:t>
            </a:r>
            <a:endParaRPr sz="26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3768682" y="2906380"/>
            <a:ext cx="3259454" cy="5283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300" b="1" spc="-10" dirty="0">
                <a:solidFill>
                  <a:srgbClr val="FFFFFF"/>
                </a:solidFill>
                <a:latin typeface="Arial"/>
                <a:cs typeface="Arial"/>
              </a:rPr>
              <a:t>MISALIGNMENT</a:t>
            </a:r>
            <a:endParaRPr sz="3300">
              <a:latin typeface="Arial"/>
              <a:cs typeface="Arial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13647353" y="8572821"/>
            <a:ext cx="5822315" cy="2215515"/>
            <a:chOff x="13647353" y="8572821"/>
            <a:chExt cx="5822315" cy="2215515"/>
          </a:xfrm>
        </p:grpSpPr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647353" y="8572821"/>
              <a:ext cx="3502263" cy="1613362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6349868" y="10194547"/>
              <a:ext cx="3119364" cy="593253"/>
            </a:xfrm>
            <a:prstGeom prst="rect">
              <a:avLst/>
            </a:prstGeom>
          </p:spPr>
        </p:pic>
      </p:grpSp>
      <p:sp>
        <p:nvSpPr>
          <p:cNvPr id="13" name="object 13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648970">
              <a:lnSpc>
                <a:spcPct val="100000"/>
              </a:lnSpc>
              <a:spcBef>
                <a:spcPts val="90"/>
              </a:spcBef>
            </a:pPr>
            <a:r>
              <a:rPr sz="9900" spc="-165" dirty="0"/>
              <a:t>Alignment</a:t>
            </a:r>
            <a:r>
              <a:rPr sz="9900" spc="-525" dirty="0"/>
              <a:t> </a:t>
            </a:r>
            <a:r>
              <a:rPr sz="9900" dirty="0"/>
              <a:t>and</a:t>
            </a:r>
            <a:r>
              <a:rPr sz="9900" spc="-535" dirty="0"/>
              <a:t> </a:t>
            </a:r>
            <a:r>
              <a:rPr sz="9900" spc="-35" dirty="0"/>
              <a:t>Misalignment</a:t>
            </a:r>
            <a:endParaRPr sz="9900"/>
          </a:p>
        </p:txBody>
      </p:sp>
      <p:pic>
        <p:nvPicPr>
          <p:cNvPr id="14" name="object 14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29805" y="10077727"/>
            <a:ext cx="2370426" cy="808517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9805" y="10077727"/>
            <a:ext cx="2370426" cy="808517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6349868" y="10194547"/>
            <a:ext cx="3119364" cy="593253"/>
          </a:xfrm>
          <a:prstGeom prst="rect">
            <a:avLst/>
          </a:prstGeom>
        </p:spPr>
      </p:pic>
      <p:sp>
        <p:nvSpPr>
          <p:cNvPr id="4" name="object 4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95818" rIns="0" bIns="0" rtlCol="0">
            <a:spAutoFit/>
          </a:bodyPr>
          <a:lstStyle/>
          <a:p>
            <a:pPr marL="721360">
              <a:lnSpc>
                <a:spcPct val="100000"/>
              </a:lnSpc>
              <a:spcBef>
                <a:spcPts val="105"/>
              </a:spcBef>
            </a:pPr>
            <a:r>
              <a:rPr spc="-80" dirty="0"/>
              <a:t>What</a:t>
            </a:r>
            <a:r>
              <a:rPr spc="-409" dirty="0"/>
              <a:t> </a:t>
            </a:r>
            <a:r>
              <a:rPr dirty="0"/>
              <a:t>are</a:t>
            </a:r>
            <a:r>
              <a:rPr spc="-409" dirty="0"/>
              <a:t> </a:t>
            </a:r>
            <a:r>
              <a:rPr spc="-110" dirty="0"/>
              <a:t>Parental</a:t>
            </a:r>
            <a:r>
              <a:rPr spc="-375" dirty="0"/>
              <a:t> </a:t>
            </a:r>
            <a:r>
              <a:rPr spc="-165" dirty="0"/>
              <a:t>Controls?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73153" y="2766095"/>
            <a:ext cx="18529935" cy="42246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300" spc="-55" dirty="0">
                <a:latin typeface="Arial Black"/>
                <a:cs typeface="Arial Black"/>
              </a:rPr>
              <a:t>Definition:</a:t>
            </a:r>
            <a:endParaRPr sz="3300">
              <a:latin typeface="Arial Black"/>
              <a:cs typeface="Arial Black"/>
            </a:endParaRPr>
          </a:p>
          <a:p>
            <a:pPr marL="12700" marR="5080">
              <a:lnSpc>
                <a:spcPct val="110300"/>
              </a:lnSpc>
              <a:spcBef>
                <a:spcPts val="3879"/>
              </a:spcBef>
            </a:pPr>
            <a:r>
              <a:rPr sz="3300" spc="-195" dirty="0">
                <a:latin typeface="Verdana"/>
                <a:cs typeface="Verdana"/>
              </a:rPr>
              <a:t>Tools</a:t>
            </a:r>
            <a:r>
              <a:rPr sz="3300" spc="-310" dirty="0">
                <a:latin typeface="Verdana"/>
                <a:cs typeface="Verdana"/>
              </a:rPr>
              <a:t> </a:t>
            </a:r>
            <a:r>
              <a:rPr sz="3300" spc="-85" dirty="0">
                <a:latin typeface="Verdana"/>
                <a:cs typeface="Verdana"/>
              </a:rPr>
              <a:t>and</a:t>
            </a:r>
            <a:r>
              <a:rPr sz="3300" spc="-310" dirty="0">
                <a:latin typeface="Verdana"/>
                <a:cs typeface="Verdana"/>
              </a:rPr>
              <a:t> </a:t>
            </a:r>
            <a:r>
              <a:rPr sz="3300" spc="-180" dirty="0">
                <a:latin typeface="Verdana"/>
                <a:cs typeface="Verdana"/>
              </a:rPr>
              <a:t>features</a:t>
            </a:r>
            <a:r>
              <a:rPr sz="3300" spc="-310" dirty="0">
                <a:latin typeface="Verdana"/>
                <a:cs typeface="Verdana"/>
              </a:rPr>
              <a:t> </a:t>
            </a:r>
            <a:r>
              <a:rPr sz="3300" spc="-145" dirty="0">
                <a:latin typeface="Verdana"/>
                <a:cs typeface="Verdana"/>
              </a:rPr>
              <a:t>to</a:t>
            </a:r>
            <a:r>
              <a:rPr sz="3300" spc="-310" dirty="0">
                <a:latin typeface="Verdana"/>
                <a:cs typeface="Verdana"/>
              </a:rPr>
              <a:t> </a:t>
            </a:r>
            <a:r>
              <a:rPr sz="3300" spc="-120" dirty="0">
                <a:latin typeface="Verdana"/>
                <a:cs typeface="Verdana"/>
              </a:rPr>
              <a:t>manage</a:t>
            </a:r>
            <a:r>
              <a:rPr sz="3300" spc="-310" dirty="0">
                <a:latin typeface="Verdana"/>
                <a:cs typeface="Verdana"/>
              </a:rPr>
              <a:t> </a:t>
            </a:r>
            <a:r>
              <a:rPr sz="3300" spc="-190" dirty="0">
                <a:latin typeface="Verdana"/>
                <a:cs typeface="Verdana"/>
              </a:rPr>
              <a:t>children's</a:t>
            </a:r>
            <a:r>
              <a:rPr sz="3300" spc="-310" dirty="0">
                <a:latin typeface="Verdana"/>
                <a:cs typeface="Verdana"/>
              </a:rPr>
              <a:t> </a:t>
            </a:r>
            <a:r>
              <a:rPr sz="3300" spc="-130" dirty="0">
                <a:latin typeface="Verdana"/>
                <a:cs typeface="Verdana"/>
              </a:rPr>
              <a:t>digital</a:t>
            </a:r>
            <a:r>
              <a:rPr sz="3300" spc="-310" dirty="0">
                <a:latin typeface="Verdana"/>
                <a:cs typeface="Verdana"/>
              </a:rPr>
              <a:t> </a:t>
            </a:r>
            <a:r>
              <a:rPr sz="3300" spc="-70" dirty="0">
                <a:latin typeface="Verdana"/>
                <a:cs typeface="Verdana"/>
              </a:rPr>
              <a:t>access</a:t>
            </a:r>
            <a:r>
              <a:rPr sz="3300" spc="-305" dirty="0">
                <a:latin typeface="Verdana"/>
                <a:cs typeface="Verdana"/>
              </a:rPr>
              <a:t> </a:t>
            </a:r>
            <a:r>
              <a:rPr sz="3300" spc="-360" dirty="0">
                <a:latin typeface="Verdana"/>
                <a:cs typeface="Verdana"/>
              </a:rPr>
              <a:t>(e.g.,</a:t>
            </a:r>
            <a:r>
              <a:rPr sz="3300" spc="-310" dirty="0">
                <a:latin typeface="Verdana"/>
                <a:cs typeface="Verdana"/>
              </a:rPr>
              <a:t> </a:t>
            </a:r>
            <a:r>
              <a:rPr sz="3300" spc="-165" dirty="0">
                <a:latin typeface="Verdana"/>
                <a:cs typeface="Verdana"/>
              </a:rPr>
              <a:t>screen</a:t>
            </a:r>
            <a:r>
              <a:rPr sz="3300" spc="-310" dirty="0">
                <a:latin typeface="Verdana"/>
                <a:cs typeface="Verdana"/>
              </a:rPr>
              <a:t> </a:t>
            </a:r>
            <a:r>
              <a:rPr sz="3300" spc="-190" dirty="0">
                <a:latin typeface="Verdana"/>
                <a:cs typeface="Verdana"/>
              </a:rPr>
              <a:t>time</a:t>
            </a:r>
            <a:r>
              <a:rPr sz="3300" spc="-310" dirty="0">
                <a:latin typeface="Verdana"/>
                <a:cs typeface="Verdana"/>
              </a:rPr>
              <a:t> </a:t>
            </a:r>
            <a:r>
              <a:rPr sz="3300" spc="-240" dirty="0">
                <a:latin typeface="Verdana"/>
                <a:cs typeface="Verdana"/>
              </a:rPr>
              <a:t>limits,</a:t>
            </a:r>
            <a:r>
              <a:rPr sz="3300" spc="-310" dirty="0">
                <a:latin typeface="Verdana"/>
                <a:cs typeface="Verdana"/>
              </a:rPr>
              <a:t> </a:t>
            </a:r>
            <a:r>
              <a:rPr sz="3300" spc="-130" dirty="0">
                <a:latin typeface="Verdana"/>
                <a:cs typeface="Verdana"/>
              </a:rPr>
              <a:t>content</a:t>
            </a:r>
            <a:r>
              <a:rPr sz="3300" spc="-310" dirty="0">
                <a:latin typeface="Verdana"/>
                <a:cs typeface="Verdana"/>
              </a:rPr>
              <a:t> </a:t>
            </a:r>
            <a:r>
              <a:rPr sz="3300" spc="-229" dirty="0">
                <a:latin typeface="Verdana"/>
                <a:cs typeface="Verdana"/>
              </a:rPr>
              <a:t>filters,</a:t>
            </a:r>
            <a:r>
              <a:rPr sz="3300" spc="-310" dirty="0">
                <a:latin typeface="Verdana"/>
                <a:cs typeface="Verdana"/>
              </a:rPr>
              <a:t> </a:t>
            </a:r>
            <a:r>
              <a:rPr sz="3300" spc="-25" dirty="0">
                <a:latin typeface="Verdana"/>
                <a:cs typeface="Verdana"/>
              </a:rPr>
              <a:t>app </a:t>
            </a:r>
            <a:r>
              <a:rPr sz="3300" spc="-145" dirty="0">
                <a:latin typeface="Verdana"/>
                <a:cs typeface="Verdana"/>
              </a:rPr>
              <a:t>restrictions).</a:t>
            </a:r>
            <a:endParaRPr sz="33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270"/>
              </a:spcBef>
            </a:pPr>
            <a:endParaRPr sz="33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3300" spc="-225" dirty="0">
                <a:latin typeface="Arial Black"/>
                <a:cs typeface="Arial Black"/>
              </a:rPr>
              <a:t>Some</a:t>
            </a:r>
            <a:r>
              <a:rPr sz="3300" spc="-430" dirty="0">
                <a:latin typeface="Arial Black"/>
                <a:cs typeface="Arial Black"/>
              </a:rPr>
              <a:t> </a:t>
            </a:r>
            <a:r>
              <a:rPr sz="3300" spc="-105" dirty="0">
                <a:latin typeface="Arial Black"/>
                <a:cs typeface="Arial Black"/>
              </a:rPr>
              <a:t>Examples:</a:t>
            </a:r>
            <a:endParaRPr sz="330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80"/>
              </a:spcBef>
            </a:pPr>
            <a:r>
              <a:rPr sz="3300" spc="-155" dirty="0">
                <a:latin typeface="Verdana"/>
                <a:cs typeface="Verdana"/>
              </a:rPr>
              <a:t>iOS</a:t>
            </a:r>
            <a:r>
              <a:rPr sz="3300" spc="-315" dirty="0">
                <a:latin typeface="Verdana"/>
                <a:cs typeface="Verdana"/>
              </a:rPr>
              <a:t> </a:t>
            </a:r>
            <a:r>
              <a:rPr sz="3300" spc="-200" dirty="0">
                <a:latin typeface="Verdana"/>
                <a:cs typeface="Verdana"/>
              </a:rPr>
              <a:t>Family</a:t>
            </a:r>
            <a:r>
              <a:rPr sz="3300" spc="-315" dirty="0">
                <a:latin typeface="Verdana"/>
                <a:cs typeface="Verdana"/>
              </a:rPr>
              <a:t> </a:t>
            </a:r>
            <a:r>
              <a:rPr sz="3300" spc="-210" dirty="0">
                <a:latin typeface="Verdana"/>
                <a:cs typeface="Verdana"/>
              </a:rPr>
              <a:t>Sharing,</a:t>
            </a:r>
            <a:r>
              <a:rPr sz="3300" spc="-310" dirty="0">
                <a:latin typeface="Verdana"/>
                <a:cs typeface="Verdana"/>
              </a:rPr>
              <a:t> </a:t>
            </a:r>
            <a:r>
              <a:rPr sz="3300" spc="-150" dirty="0">
                <a:latin typeface="Verdana"/>
                <a:cs typeface="Verdana"/>
              </a:rPr>
              <a:t>Android</a:t>
            </a:r>
            <a:r>
              <a:rPr sz="3300" spc="-315" dirty="0">
                <a:latin typeface="Verdana"/>
                <a:cs typeface="Verdana"/>
              </a:rPr>
              <a:t> </a:t>
            </a:r>
            <a:r>
              <a:rPr sz="3300" spc="-200" dirty="0">
                <a:latin typeface="Verdana"/>
                <a:cs typeface="Verdana"/>
              </a:rPr>
              <a:t>Family</a:t>
            </a:r>
            <a:r>
              <a:rPr sz="3300" spc="-310" dirty="0">
                <a:latin typeface="Verdana"/>
                <a:cs typeface="Verdana"/>
              </a:rPr>
              <a:t> </a:t>
            </a:r>
            <a:r>
              <a:rPr sz="3300" spc="-254" dirty="0">
                <a:latin typeface="Verdana"/>
                <a:cs typeface="Verdana"/>
              </a:rPr>
              <a:t>Link,</a:t>
            </a:r>
            <a:r>
              <a:rPr sz="3300" spc="-315" dirty="0">
                <a:latin typeface="Verdana"/>
                <a:cs typeface="Verdana"/>
              </a:rPr>
              <a:t> </a:t>
            </a:r>
            <a:r>
              <a:rPr sz="3300" spc="-204" dirty="0">
                <a:latin typeface="Verdana"/>
                <a:cs typeface="Verdana"/>
              </a:rPr>
              <a:t>third-</a:t>
            </a:r>
            <a:r>
              <a:rPr sz="3300" spc="-195" dirty="0">
                <a:latin typeface="Verdana"/>
                <a:cs typeface="Verdana"/>
              </a:rPr>
              <a:t>party</a:t>
            </a:r>
            <a:r>
              <a:rPr sz="3300" spc="-310" dirty="0">
                <a:latin typeface="Verdana"/>
                <a:cs typeface="Verdana"/>
              </a:rPr>
              <a:t> </a:t>
            </a:r>
            <a:r>
              <a:rPr sz="3300" spc="-85" dirty="0">
                <a:latin typeface="Verdana"/>
                <a:cs typeface="Verdana"/>
              </a:rPr>
              <a:t>apps</a:t>
            </a:r>
            <a:r>
              <a:rPr sz="3300" spc="-315" dirty="0">
                <a:latin typeface="Verdana"/>
                <a:cs typeface="Verdana"/>
              </a:rPr>
              <a:t> </a:t>
            </a:r>
            <a:r>
              <a:rPr sz="3300" spc="-229" dirty="0">
                <a:latin typeface="Verdana"/>
                <a:cs typeface="Verdana"/>
              </a:rPr>
              <a:t>like</a:t>
            </a:r>
            <a:r>
              <a:rPr sz="3300" spc="-310" dirty="0">
                <a:latin typeface="Verdana"/>
                <a:cs typeface="Verdana"/>
              </a:rPr>
              <a:t> </a:t>
            </a:r>
            <a:r>
              <a:rPr sz="3300" spc="-275" dirty="0">
                <a:latin typeface="Verdana"/>
                <a:cs typeface="Verdana"/>
              </a:rPr>
              <a:t>Bark,</a:t>
            </a:r>
            <a:r>
              <a:rPr sz="3300" spc="-315" dirty="0">
                <a:latin typeface="Verdana"/>
                <a:cs typeface="Verdana"/>
              </a:rPr>
              <a:t> </a:t>
            </a:r>
            <a:r>
              <a:rPr sz="3300" spc="-120" dirty="0">
                <a:latin typeface="Verdana"/>
                <a:cs typeface="Verdana"/>
              </a:rPr>
              <a:t>Qustodio</a:t>
            </a:r>
            <a:r>
              <a:rPr sz="3300" spc="-310" dirty="0">
                <a:latin typeface="Verdana"/>
                <a:cs typeface="Verdana"/>
              </a:rPr>
              <a:t> </a:t>
            </a:r>
            <a:r>
              <a:rPr sz="3300" spc="-180" dirty="0">
                <a:latin typeface="Verdana"/>
                <a:cs typeface="Verdana"/>
              </a:rPr>
              <a:t>or</a:t>
            </a:r>
            <a:r>
              <a:rPr sz="3300" spc="-315" dirty="0">
                <a:latin typeface="Verdana"/>
                <a:cs typeface="Verdana"/>
              </a:rPr>
              <a:t> </a:t>
            </a:r>
            <a:r>
              <a:rPr sz="3300" spc="-160" dirty="0">
                <a:latin typeface="Verdana"/>
                <a:cs typeface="Verdana"/>
              </a:rPr>
              <a:t>Net</a:t>
            </a:r>
            <a:r>
              <a:rPr sz="3300" spc="-310" dirty="0">
                <a:latin typeface="Verdana"/>
                <a:cs typeface="Verdana"/>
              </a:rPr>
              <a:t> </a:t>
            </a:r>
            <a:r>
              <a:rPr sz="3300" spc="-265" dirty="0">
                <a:latin typeface="Verdana"/>
                <a:cs typeface="Verdana"/>
              </a:rPr>
              <a:t>Nanny.</a:t>
            </a:r>
            <a:endParaRPr sz="3300">
              <a:latin typeface="Verdana"/>
              <a:cs typeface="Verdana"/>
            </a:endParaRPr>
          </a:p>
        </p:txBody>
      </p:sp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14009" y="10072184"/>
            <a:ext cx="2793060" cy="1047397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759218" y="7181263"/>
            <a:ext cx="1209857" cy="2208526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808222" y="7117300"/>
            <a:ext cx="1359915" cy="2336451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9007285" y="8143357"/>
            <a:ext cx="1162268" cy="412110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1116017" y="8080532"/>
            <a:ext cx="1581103" cy="622427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4435571" y="8043884"/>
            <a:ext cx="3005144" cy="77484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395184" rIns="0" bIns="0" rtlCol="0">
            <a:spAutoFit/>
          </a:bodyPr>
          <a:lstStyle/>
          <a:p>
            <a:pPr marL="640715">
              <a:lnSpc>
                <a:spcPct val="100000"/>
              </a:lnSpc>
              <a:spcBef>
                <a:spcPts val="105"/>
              </a:spcBef>
            </a:pPr>
            <a:r>
              <a:rPr spc="-250" dirty="0"/>
              <a:t>Why</a:t>
            </a:r>
            <a:r>
              <a:rPr spc="-280" dirty="0"/>
              <a:t> </a:t>
            </a:r>
            <a:r>
              <a:rPr spc="-114" dirty="0"/>
              <a:t>Current</a:t>
            </a:r>
            <a:r>
              <a:rPr spc="-375" dirty="0"/>
              <a:t> </a:t>
            </a:r>
            <a:r>
              <a:rPr spc="-110" dirty="0"/>
              <a:t>Parental</a:t>
            </a:r>
            <a:r>
              <a:rPr spc="-325" dirty="0"/>
              <a:t> </a:t>
            </a:r>
            <a:r>
              <a:rPr spc="-155" dirty="0"/>
              <a:t>Controls</a:t>
            </a:r>
            <a:r>
              <a:rPr spc="-330" dirty="0"/>
              <a:t> </a:t>
            </a:r>
            <a:r>
              <a:rPr spc="-100" dirty="0"/>
              <a:t>Don’t</a:t>
            </a:r>
            <a:r>
              <a:rPr spc="-325" dirty="0"/>
              <a:t> </a:t>
            </a:r>
            <a:r>
              <a:rPr spc="-495" dirty="0"/>
              <a:t>W</a:t>
            </a:r>
            <a:r>
              <a:rPr spc="-100" dirty="0"/>
              <a:t>ork</a:t>
            </a:r>
            <a:r>
              <a:rPr spc="45" dirty="0"/>
              <a:t>?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9805" y="10077727"/>
            <a:ext cx="2370426" cy="808517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6349868" y="10194547"/>
            <a:ext cx="3119364" cy="593253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3035515" y="3254762"/>
            <a:ext cx="9140190" cy="7169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0" b="1" dirty="0">
                <a:latin typeface="Arial"/>
                <a:cs typeface="Arial"/>
              </a:rPr>
              <a:t>1.</a:t>
            </a:r>
            <a:r>
              <a:rPr sz="4500" b="1" spc="-35" dirty="0">
                <a:latin typeface="Arial"/>
                <a:cs typeface="Arial"/>
              </a:rPr>
              <a:t> </a:t>
            </a:r>
            <a:r>
              <a:rPr sz="4500" b="1" dirty="0">
                <a:latin typeface="Arial"/>
                <a:cs typeface="Arial"/>
              </a:rPr>
              <a:t>Digital</a:t>
            </a:r>
            <a:r>
              <a:rPr sz="4500" b="1" spc="-30" dirty="0">
                <a:latin typeface="Arial"/>
                <a:cs typeface="Arial"/>
              </a:rPr>
              <a:t> </a:t>
            </a:r>
            <a:r>
              <a:rPr sz="4500" b="1" dirty="0">
                <a:latin typeface="Arial"/>
                <a:cs typeface="Arial"/>
              </a:rPr>
              <a:t>parenting</a:t>
            </a:r>
            <a:r>
              <a:rPr sz="4500" b="1" spc="-30" dirty="0">
                <a:latin typeface="Arial"/>
                <a:cs typeface="Arial"/>
              </a:rPr>
              <a:t> </a:t>
            </a:r>
            <a:r>
              <a:rPr sz="4500" b="1" dirty="0">
                <a:latin typeface="Arial"/>
                <a:cs typeface="Arial"/>
              </a:rPr>
              <a:t>is</a:t>
            </a:r>
            <a:r>
              <a:rPr sz="4500" b="1" spc="-30" dirty="0">
                <a:latin typeface="Arial"/>
                <a:cs typeface="Arial"/>
              </a:rPr>
              <a:t> </a:t>
            </a:r>
            <a:r>
              <a:rPr sz="4500" b="1" spc="-10" dirty="0">
                <a:latin typeface="Arial"/>
                <a:cs typeface="Arial"/>
              </a:rPr>
              <a:t>challenging</a:t>
            </a:r>
            <a:endParaRPr sz="45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035515" y="3254762"/>
            <a:ext cx="9140190" cy="184975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652780" indent="-640080">
              <a:lnSpc>
                <a:spcPct val="100000"/>
              </a:lnSpc>
              <a:spcBef>
                <a:spcPts val="135"/>
              </a:spcBef>
              <a:buAutoNum type="arabicPeriod"/>
              <a:tabLst>
                <a:tab pos="652780" algn="l"/>
              </a:tabLst>
            </a:pPr>
            <a:r>
              <a:rPr sz="4500" b="1" dirty="0">
                <a:latin typeface="Arial"/>
                <a:cs typeface="Arial"/>
              </a:rPr>
              <a:t>Digital</a:t>
            </a:r>
            <a:r>
              <a:rPr sz="4500" b="1" spc="-45" dirty="0">
                <a:latin typeface="Arial"/>
                <a:cs typeface="Arial"/>
              </a:rPr>
              <a:t> </a:t>
            </a:r>
            <a:r>
              <a:rPr sz="4500" b="1" dirty="0">
                <a:latin typeface="Arial"/>
                <a:cs typeface="Arial"/>
              </a:rPr>
              <a:t>parenting</a:t>
            </a:r>
            <a:r>
              <a:rPr sz="4500" b="1" spc="-45" dirty="0">
                <a:latin typeface="Arial"/>
                <a:cs typeface="Arial"/>
              </a:rPr>
              <a:t> </a:t>
            </a:r>
            <a:r>
              <a:rPr sz="4500" b="1" dirty="0">
                <a:latin typeface="Arial"/>
                <a:cs typeface="Arial"/>
              </a:rPr>
              <a:t>is</a:t>
            </a:r>
            <a:r>
              <a:rPr sz="4500" b="1" spc="-45" dirty="0">
                <a:latin typeface="Arial"/>
                <a:cs typeface="Arial"/>
              </a:rPr>
              <a:t> </a:t>
            </a:r>
            <a:r>
              <a:rPr sz="4500" b="1" spc="-10" dirty="0">
                <a:latin typeface="Arial"/>
                <a:cs typeface="Arial"/>
              </a:rPr>
              <a:t>challenging</a:t>
            </a:r>
            <a:endParaRPr sz="4500">
              <a:latin typeface="Arial"/>
              <a:cs typeface="Arial"/>
            </a:endParaRPr>
          </a:p>
          <a:p>
            <a:pPr marL="652780" indent="-640080">
              <a:lnSpc>
                <a:spcPct val="100000"/>
              </a:lnSpc>
              <a:spcBef>
                <a:spcPts val="3519"/>
              </a:spcBef>
              <a:buAutoNum type="arabicPeriod"/>
              <a:tabLst>
                <a:tab pos="652780" algn="l"/>
              </a:tabLst>
            </a:pPr>
            <a:r>
              <a:rPr sz="4500" b="1" spc="-415" dirty="0">
                <a:latin typeface="Arial"/>
                <a:cs typeface="Arial"/>
              </a:rPr>
              <a:t>T</a:t>
            </a:r>
            <a:r>
              <a:rPr sz="4500" b="1" spc="90" dirty="0">
                <a:latin typeface="Arial"/>
                <a:cs typeface="Arial"/>
              </a:rPr>
              <a:t>ech</a:t>
            </a:r>
            <a:r>
              <a:rPr sz="4500" b="1" spc="-195" dirty="0">
                <a:latin typeface="Arial"/>
                <a:cs typeface="Arial"/>
              </a:rPr>
              <a:t> </a:t>
            </a:r>
            <a:r>
              <a:rPr sz="4500" b="1" dirty="0">
                <a:latin typeface="Arial"/>
                <a:cs typeface="Arial"/>
              </a:rPr>
              <a:t>is</a:t>
            </a:r>
            <a:r>
              <a:rPr sz="4500" b="1" spc="-195" dirty="0">
                <a:latin typeface="Arial"/>
                <a:cs typeface="Arial"/>
              </a:rPr>
              <a:t> </a:t>
            </a:r>
            <a:r>
              <a:rPr sz="4500" b="1" spc="-10" dirty="0">
                <a:latin typeface="Arial"/>
                <a:cs typeface="Arial"/>
              </a:rPr>
              <a:t>complicated</a:t>
            </a:r>
            <a:endParaRPr sz="4500">
              <a:latin typeface="Arial"/>
              <a:cs typeface="Arial"/>
            </a:endParaRPr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57870" rIns="0" bIns="0" rtlCol="0">
            <a:spAutoFit/>
          </a:bodyPr>
          <a:lstStyle/>
          <a:p>
            <a:pPr marL="640715">
              <a:lnSpc>
                <a:spcPct val="100000"/>
              </a:lnSpc>
              <a:spcBef>
                <a:spcPts val="105"/>
              </a:spcBef>
            </a:pPr>
            <a:r>
              <a:rPr spc="-250" dirty="0"/>
              <a:t>Why</a:t>
            </a:r>
            <a:r>
              <a:rPr spc="-280" dirty="0"/>
              <a:t> </a:t>
            </a:r>
            <a:r>
              <a:rPr spc="-114" dirty="0"/>
              <a:t>Current</a:t>
            </a:r>
            <a:r>
              <a:rPr spc="-375" dirty="0"/>
              <a:t> </a:t>
            </a:r>
            <a:r>
              <a:rPr spc="-110" dirty="0"/>
              <a:t>Parental</a:t>
            </a:r>
            <a:r>
              <a:rPr spc="-325" dirty="0"/>
              <a:t> </a:t>
            </a:r>
            <a:r>
              <a:rPr spc="-155" dirty="0"/>
              <a:t>Controls</a:t>
            </a:r>
            <a:r>
              <a:rPr spc="-330" dirty="0"/>
              <a:t> </a:t>
            </a:r>
            <a:r>
              <a:rPr spc="-100" dirty="0"/>
              <a:t>Don’t</a:t>
            </a:r>
            <a:r>
              <a:rPr spc="-325" dirty="0"/>
              <a:t> </a:t>
            </a:r>
            <a:r>
              <a:rPr spc="-495" dirty="0"/>
              <a:t>W</a:t>
            </a:r>
            <a:r>
              <a:rPr spc="-100" dirty="0"/>
              <a:t>ork</a:t>
            </a:r>
            <a:r>
              <a:rPr spc="45" dirty="0"/>
              <a:t>?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9805" y="10077727"/>
            <a:ext cx="2370426" cy="808517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6349868" y="10194547"/>
            <a:ext cx="3119364" cy="593253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652780" indent="-640080">
              <a:lnSpc>
                <a:spcPct val="100000"/>
              </a:lnSpc>
              <a:spcBef>
                <a:spcPts val="135"/>
              </a:spcBef>
              <a:buAutoNum type="arabicPeriod"/>
              <a:tabLst>
                <a:tab pos="652780" algn="l"/>
              </a:tabLst>
            </a:pPr>
            <a:r>
              <a:rPr dirty="0"/>
              <a:t>Digital</a:t>
            </a:r>
            <a:r>
              <a:rPr spc="-45" dirty="0"/>
              <a:t> </a:t>
            </a:r>
            <a:r>
              <a:rPr dirty="0"/>
              <a:t>parenting</a:t>
            </a:r>
            <a:r>
              <a:rPr spc="-45" dirty="0"/>
              <a:t> </a:t>
            </a:r>
            <a:r>
              <a:rPr dirty="0"/>
              <a:t>is</a:t>
            </a:r>
            <a:r>
              <a:rPr spc="-45" dirty="0"/>
              <a:t> </a:t>
            </a:r>
            <a:r>
              <a:rPr spc="-10" dirty="0"/>
              <a:t>challenging</a:t>
            </a:r>
          </a:p>
          <a:p>
            <a:pPr marL="652780" indent="-640080">
              <a:lnSpc>
                <a:spcPct val="100000"/>
              </a:lnSpc>
              <a:spcBef>
                <a:spcPts val="3519"/>
              </a:spcBef>
              <a:buAutoNum type="arabicPeriod"/>
              <a:tabLst>
                <a:tab pos="652780" algn="l"/>
              </a:tabLst>
            </a:pPr>
            <a:r>
              <a:rPr spc="-415" dirty="0"/>
              <a:t>T</a:t>
            </a:r>
            <a:r>
              <a:rPr spc="90" dirty="0"/>
              <a:t>ech</a:t>
            </a:r>
            <a:r>
              <a:rPr spc="-195" dirty="0"/>
              <a:t> </a:t>
            </a:r>
            <a:r>
              <a:rPr dirty="0"/>
              <a:t>is</a:t>
            </a:r>
            <a:r>
              <a:rPr spc="-195" dirty="0"/>
              <a:t> </a:t>
            </a:r>
            <a:r>
              <a:rPr spc="-10" dirty="0"/>
              <a:t>complicated</a:t>
            </a:r>
          </a:p>
          <a:p>
            <a:pPr marL="652780" indent="-640080">
              <a:lnSpc>
                <a:spcPct val="100000"/>
              </a:lnSpc>
              <a:spcBef>
                <a:spcPts val="3670"/>
              </a:spcBef>
              <a:buAutoNum type="arabicPeriod"/>
              <a:tabLst>
                <a:tab pos="652780" algn="l"/>
              </a:tabLst>
            </a:pPr>
            <a:r>
              <a:rPr dirty="0"/>
              <a:t>Constraints</a:t>
            </a:r>
            <a:r>
              <a:rPr spc="40" dirty="0"/>
              <a:t> </a:t>
            </a:r>
            <a:r>
              <a:rPr dirty="0"/>
              <a:t>of</a:t>
            </a:r>
            <a:r>
              <a:rPr spc="40" dirty="0"/>
              <a:t> </a:t>
            </a:r>
            <a:r>
              <a:rPr dirty="0"/>
              <a:t>parental</a:t>
            </a:r>
            <a:r>
              <a:rPr spc="40" dirty="0"/>
              <a:t> </a:t>
            </a:r>
            <a:r>
              <a:rPr spc="-10" dirty="0"/>
              <a:t>controls</a:t>
            </a:r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57870" rIns="0" bIns="0" rtlCol="0">
            <a:spAutoFit/>
          </a:bodyPr>
          <a:lstStyle/>
          <a:p>
            <a:pPr marL="640715">
              <a:lnSpc>
                <a:spcPct val="100000"/>
              </a:lnSpc>
              <a:spcBef>
                <a:spcPts val="105"/>
              </a:spcBef>
            </a:pPr>
            <a:r>
              <a:rPr spc="-250" dirty="0"/>
              <a:t>Why</a:t>
            </a:r>
            <a:r>
              <a:rPr spc="-280" dirty="0"/>
              <a:t> </a:t>
            </a:r>
            <a:r>
              <a:rPr spc="-114" dirty="0"/>
              <a:t>Current</a:t>
            </a:r>
            <a:r>
              <a:rPr spc="-375" dirty="0"/>
              <a:t> </a:t>
            </a:r>
            <a:r>
              <a:rPr spc="-110" dirty="0"/>
              <a:t>Parental</a:t>
            </a:r>
            <a:r>
              <a:rPr spc="-325" dirty="0"/>
              <a:t> </a:t>
            </a:r>
            <a:r>
              <a:rPr spc="-155" dirty="0"/>
              <a:t>Controls</a:t>
            </a:r>
            <a:r>
              <a:rPr spc="-330" dirty="0"/>
              <a:t> </a:t>
            </a:r>
            <a:r>
              <a:rPr spc="-100" dirty="0"/>
              <a:t>Don’t</a:t>
            </a:r>
            <a:r>
              <a:rPr spc="-325" dirty="0"/>
              <a:t> </a:t>
            </a:r>
            <a:r>
              <a:rPr spc="-495" dirty="0"/>
              <a:t>W</a:t>
            </a:r>
            <a:r>
              <a:rPr spc="-100" dirty="0"/>
              <a:t>ork</a:t>
            </a:r>
            <a:r>
              <a:rPr spc="45" dirty="0"/>
              <a:t>?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9805" y="10077727"/>
            <a:ext cx="2370426" cy="808517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6349868" y="10194547"/>
            <a:ext cx="3119364" cy="593253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652780" indent="-640080">
              <a:lnSpc>
                <a:spcPct val="100000"/>
              </a:lnSpc>
              <a:spcBef>
                <a:spcPts val="135"/>
              </a:spcBef>
              <a:buAutoNum type="arabicPeriod"/>
              <a:tabLst>
                <a:tab pos="652780" algn="l"/>
              </a:tabLst>
            </a:pPr>
            <a:r>
              <a:rPr dirty="0"/>
              <a:t>Digital</a:t>
            </a:r>
            <a:r>
              <a:rPr spc="-45" dirty="0"/>
              <a:t> </a:t>
            </a:r>
            <a:r>
              <a:rPr dirty="0"/>
              <a:t>parenting</a:t>
            </a:r>
            <a:r>
              <a:rPr spc="-45" dirty="0"/>
              <a:t> </a:t>
            </a:r>
            <a:r>
              <a:rPr dirty="0"/>
              <a:t>is</a:t>
            </a:r>
            <a:r>
              <a:rPr spc="-45" dirty="0"/>
              <a:t> </a:t>
            </a:r>
            <a:r>
              <a:rPr spc="-10" dirty="0"/>
              <a:t>challenging</a:t>
            </a:r>
          </a:p>
          <a:p>
            <a:pPr marL="652780" indent="-640080">
              <a:lnSpc>
                <a:spcPct val="100000"/>
              </a:lnSpc>
              <a:spcBef>
                <a:spcPts val="3519"/>
              </a:spcBef>
              <a:buAutoNum type="arabicPeriod"/>
              <a:tabLst>
                <a:tab pos="652780" algn="l"/>
              </a:tabLst>
            </a:pPr>
            <a:r>
              <a:rPr spc="-415" dirty="0"/>
              <a:t>T</a:t>
            </a:r>
            <a:r>
              <a:rPr spc="90" dirty="0"/>
              <a:t>ech</a:t>
            </a:r>
            <a:r>
              <a:rPr spc="-195" dirty="0"/>
              <a:t> </a:t>
            </a:r>
            <a:r>
              <a:rPr dirty="0"/>
              <a:t>is</a:t>
            </a:r>
            <a:r>
              <a:rPr spc="-195" dirty="0"/>
              <a:t> </a:t>
            </a:r>
            <a:r>
              <a:rPr spc="-10" dirty="0"/>
              <a:t>complicated</a:t>
            </a:r>
          </a:p>
          <a:p>
            <a:pPr marL="652780" indent="-640080">
              <a:lnSpc>
                <a:spcPct val="100000"/>
              </a:lnSpc>
              <a:spcBef>
                <a:spcPts val="3670"/>
              </a:spcBef>
              <a:buAutoNum type="arabicPeriod"/>
              <a:tabLst>
                <a:tab pos="652780" algn="l"/>
              </a:tabLst>
            </a:pPr>
            <a:r>
              <a:rPr dirty="0"/>
              <a:t>Constraints</a:t>
            </a:r>
            <a:r>
              <a:rPr spc="40" dirty="0"/>
              <a:t> </a:t>
            </a:r>
            <a:r>
              <a:rPr dirty="0"/>
              <a:t>of</a:t>
            </a:r>
            <a:r>
              <a:rPr spc="40" dirty="0"/>
              <a:t> </a:t>
            </a:r>
            <a:r>
              <a:rPr dirty="0"/>
              <a:t>parental</a:t>
            </a:r>
            <a:r>
              <a:rPr spc="40" dirty="0"/>
              <a:t> </a:t>
            </a:r>
            <a:r>
              <a:rPr spc="-10" dirty="0"/>
              <a:t>controls</a:t>
            </a:r>
          </a:p>
          <a:p>
            <a:pPr marL="652780" indent="-640080">
              <a:lnSpc>
                <a:spcPct val="100000"/>
              </a:lnSpc>
              <a:spcBef>
                <a:spcPts val="4004"/>
              </a:spcBef>
              <a:buAutoNum type="arabicPeriod"/>
              <a:tabLst>
                <a:tab pos="652780" algn="l"/>
              </a:tabLst>
            </a:pPr>
            <a:r>
              <a:rPr spc="-25" dirty="0"/>
              <a:t>Accessibility</a:t>
            </a:r>
            <a:r>
              <a:rPr spc="-110" dirty="0"/>
              <a:t> </a:t>
            </a:r>
            <a:r>
              <a:rPr dirty="0"/>
              <a:t>and</a:t>
            </a:r>
            <a:r>
              <a:rPr spc="-110" dirty="0"/>
              <a:t> </a:t>
            </a:r>
            <a:r>
              <a:rPr dirty="0"/>
              <a:t>equity</a:t>
            </a:r>
            <a:r>
              <a:rPr spc="-110" dirty="0"/>
              <a:t> </a:t>
            </a:r>
            <a:r>
              <a:rPr spc="-25" dirty="0"/>
              <a:t>gap</a:t>
            </a:r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57870" rIns="0" bIns="0" rtlCol="0">
            <a:spAutoFit/>
          </a:bodyPr>
          <a:lstStyle/>
          <a:p>
            <a:pPr marL="640715">
              <a:lnSpc>
                <a:spcPct val="100000"/>
              </a:lnSpc>
              <a:spcBef>
                <a:spcPts val="105"/>
              </a:spcBef>
            </a:pPr>
            <a:r>
              <a:rPr spc="-250" dirty="0"/>
              <a:t>Why</a:t>
            </a:r>
            <a:r>
              <a:rPr spc="-280" dirty="0"/>
              <a:t> </a:t>
            </a:r>
            <a:r>
              <a:rPr spc="-114" dirty="0"/>
              <a:t>Current</a:t>
            </a:r>
            <a:r>
              <a:rPr spc="-375" dirty="0"/>
              <a:t> </a:t>
            </a:r>
            <a:r>
              <a:rPr spc="-110" dirty="0"/>
              <a:t>Parental</a:t>
            </a:r>
            <a:r>
              <a:rPr spc="-325" dirty="0"/>
              <a:t> </a:t>
            </a:r>
            <a:r>
              <a:rPr spc="-155" dirty="0"/>
              <a:t>Controls</a:t>
            </a:r>
            <a:r>
              <a:rPr spc="-330" dirty="0"/>
              <a:t> </a:t>
            </a:r>
            <a:r>
              <a:rPr spc="-100" dirty="0"/>
              <a:t>Don’t</a:t>
            </a:r>
            <a:r>
              <a:rPr spc="-325" dirty="0"/>
              <a:t> </a:t>
            </a:r>
            <a:r>
              <a:rPr spc="-495" dirty="0"/>
              <a:t>W</a:t>
            </a:r>
            <a:r>
              <a:rPr spc="-100" dirty="0"/>
              <a:t>ork</a:t>
            </a:r>
            <a:r>
              <a:rPr spc="45" dirty="0"/>
              <a:t>?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9805" y="10077727"/>
            <a:ext cx="2370426" cy="808517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6349868" y="10194547"/>
            <a:ext cx="3119364" cy="593253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3759468" y="8877360"/>
            <a:ext cx="14736444" cy="30226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2965450" algn="l"/>
              </a:tabLst>
            </a:pPr>
            <a:r>
              <a:rPr sz="1800" dirty="0">
                <a:latin typeface="Arial"/>
                <a:cs typeface="Arial"/>
              </a:rPr>
              <a:t>Livingstone,</a:t>
            </a:r>
            <a:r>
              <a:rPr sz="1800" spc="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&amp;</a:t>
            </a:r>
            <a:r>
              <a:rPr sz="1800" spc="2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Byrne,</a:t>
            </a:r>
            <a:r>
              <a:rPr sz="1800" spc="20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2018;</a:t>
            </a:r>
            <a:r>
              <a:rPr sz="1800" dirty="0">
                <a:latin typeface="Arial"/>
                <a:cs typeface="Arial"/>
              </a:rPr>
              <a:t>	Livingstone,</a:t>
            </a:r>
            <a:r>
              <a:rPr sz="1800" spc="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&amp;</a:t>
            </a:r>
            <a:r>
              <a:rPr sz="1800" spc="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Blum-Ross,</a:t>
            </a:r>
            <a:r>
              <a:rPr sz="1800" spc="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2020;</a:t>
            </a:r>
            <a:r>
              <a:rPr sz="1800" spc="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Modecki</a:t>
            </a:r>
            <a:r>
              <a:rPr sz="1800" spc="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et</a:t>
            </a:r>
            <a:r>
              <a:rPr sz="1800" spc="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al,</a:t>
            </a:r>
            <a:r>
              <a:rPr sz="1800" spc="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2022;</a:t>
            </a:r>
            <a:r>
              <a:rPr sz="1800" spc="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Page</a:t>
            </a:r>
            <a:r>
              <a:rPr sz="1800" spc="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Jeﬀery,</a:t>
            </a:r>
            <a:r>
              <a:rPr sz="1800" spc="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2021;</a:t>
            </a:r>
            <a:r>
              <a:rPr sz="1800" spc="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Richter,</a:t>
            </a:r>
            <a:r>
              <a:rPr sz="1800" spc="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et</a:t>
            </a:r>
            <a:r>
              <a:rPr sz="1800" spc="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al,</a:t>
            </a:r>
            <a:r>
              <a:rPr sz="1800" spc="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2025;</a:t>
            </a:r>
            <a:r>
              <a:rPr sz="1800" spc="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Stoilova,</a:t>
            </a:r>
            <a:r>
              <a:rPr sz="1800" spc="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et</a:t>
            </a:r>
            <a:r>
              <a:rPr sz="1800" spc="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al.,</a:t>
            </a:r>
            <a:r>
              <a:rPr sz="1800" spc="20" dirty="0">
                <a:latin typeface="Arial"/>
                <a:cs typeface="Arial"/>
              </a:rPr>
              <a:t> </a:t>
            </a:r>
            <a:r>
              <a:rPr sz="1800" spc="-20" dirty="0">
                <a:latin typeface="Arial"/>
                <a:cs typeface="Arial"/>
              </a:rPr>
              <a:t>2024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53585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709</Words>
  <Application>Microsoft Office PowerPoint</Application>
  <PresentationFormat>Custom</PresentationFormat>
  <Paragraphs>75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</vt:lpstr>
      <vt:lpstr>Arial Black</vt:lpstr>
      <vt:lpstr>Century</vt:lpstr>
      <vt:lpstr>Rockwell</vt:lpstr>
      <vt:lpstr>Verdana</vt:lpstr>
      <vt:lpstr>Office Theme</vt:lpstr>
      <vt:lpstr>PowerPoint Presentation</vt:lpstr>
      <vt:lpstr>What do children want their parents to understand about their online experiences?</vt:lpstr>
      <vt:lpstr>PowerPoint Presentation</vt:lpstr>
      <vt:lpstr>Alignment and Misalignment</vt:lpstr>
      <vt:lpstr>What are Parental Controls?</vt:lpstr>
      <vt:lpstr>Why Current Parental Controls Don’t Work?</vt:lpstr>
      <vt:lpstr>Why Current Parental Controls Don’t Work?</vt:lpstr>
      <vt:lpstr>Why Current Parental Controls Don’t Work?</vt:lpstr>
      <vt:lpstr>Why Current Parental Controls Don’t Work?</vt:lpstr>
      <vt:lpstr>1. Digital Parenting is Challenging</vt:lpstr>
      <vt:lpstr>1. Digital Parenting is Challenging</vt:lpstr>
      <vt:lpstr>1. Digital Parenting is Challenging</vt:lpstr>
      <vt:lpstr>1. Digital Parenting is Challenging</vt:lpstr>
      <vt:lpstr>2. Tech is Complicated</vt:lpstr>
      <vt:lpstr>2. Tech is Complicated</vt:lpstr>
      <vt:lpstr>2. Tech is Complicated</vt:lpstr>
      <vt:lpstr>3: Constraints of parental controls</vt:lpstr>
      <vt:lpstr>PowerPoint Presentation</vt:lpstr>
      <vt:lpstr>3: Constraints of parental controls</vt:lpstr>
      <vt:lpstr>4: Accessibility and Equity Gap</vt:lpstr>
      <vt:lpstr>4: Accessibility and Equity Gap</vt:lpstr>
      <vt:lpstr>Why Current Parental Controls Don’t Work?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Parental control information hearing_panel 1_Liu_March13</dc:title>
  <dc:creator>Holtkamp, Mimi</dc:creator>
  <cp:lastModifiedBy>Holtkamp, Mimi</cp:lastModifiedBy>
  <cp:revision>1</cp:revision>
  <dcterms:created xsi:type="dcterms:W3CDTF">2026-03-16T17:15:37Z</dcterms:created>
  <dcterms:modified xsi:type="dcterms:W3CDTF">2026-03-16T17:16:02Z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2026-03-13T00:00:00Z</vt:filetime>
  </property>
  <property fmtid="{D5CDD505-2E9C-101B-9397-08002B2CF9AE}" pid="3" name="Creator">
    <vt:lpwstr>Keynote</vt:lpwstr>
  </property>
  <property fmtid="{D5CDD505-2E9C-101B-9397-08002B2CF9AE}" pid="4" name="LastSaved">
    <vt:filetime>2026-03-16T00:00:00Z</vt:filetime>
  </property>
  <property fmtid="{D5CDD505-2E9C-101B-9397-08002B2CF9AE}" pid="5" name="Producer">
    <vt:lpwstr>macOS Version 26.3.1 (Build 25D2128) Quartz PDFContext</vt:lpwstr>
  </property>
</Properties>
</file>